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  <p:sldMasterId id="2147483703" r:id="rId2"/>
  </p:sldMasterIdLst>
  <p:notesMasterIdLst>
    <p:notesMasterId r:id="rId32"/>
  </p:notesMasterIdLst>
  <p:sldIdLst>
    <p:sldId id="1107" r:id="rId3"/>
    <p:sldId id="1016" r:id="rId4"/>
    <p:sldId id="1105" r:id="rId5"/>
    <p:sldId id="1122" r:id="rId6"/>
    <p:sldId id="1118" r:id="rId7"/>
    <p:sldId id="1076" r:id="rId8"/>
    <p:sldId id="1099" r:id="rId9"/>
    <p:sldId id="1097" r:id="rId10"/>
    <p:sldId id="1078" r:id="rId11"/>
    <p:sldId id="1077" r:id="rId12"/>
    <p:sldId id="1089" r:id="rId13"/>
    <p:sldId id="1079" r:id="rId14"/>
    <p:sldId id="1083" r:id="rId15"/>
    <p:sldId id="1132" r:id="rId16"/>
    <p:sldId id="281" r:id="rId17"/>
    <p:sldId id="1131" r:id="rId18"/>
    <p:sldId id="1127" r:id="rId19"/>
    <p:sldId id="1112" r:id="rId20"/>
    <p:sldId id="1111" r:id="rId21"/>
    <p:sldId id="1114" r:id="rId22"/>
    <p:sldId id="1128" r:id="rId23"/>
    <p:sldId id="1102" r:id="rId24"/>
    <p:sldId id="1119" r:id="rId25"/>
    <p:sldId id="1117" r:id="rId26"/>
    <p:sldId id="1123" r:id="rId27"/>
    <p:sldId id="1125" r:id="rId28"/>
    <p:sldId id="1129" r:id="rId29"/>
    <p:sldId id="1130" r:id="rId30"/>
    <p:sldId id="1108" r:id="rId3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784"/>
    <p:restoredTop sz="94617"/>
  </p:normalViewPr>
  <p:slideViewPr>
    <p:cSldViewPr snapToGrid="0">
      <p:cViewPr varScale="1">
        <p:scale>
          <a:sx n="111" d="100"/>
          <a:sy n="111" d="100"/>
        </p:scale>
        <p:origin x="24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theme" Target="theme/theme1.xml"/><Relationship Id="rId8" Type="http://schemas.openxmlformats.org/officeDocument/2006/relationships/slide" Target="slides/slide6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90 Potential Sites across North Carolina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  <a:p>
          <a:pPr>
            <a:buNone/>
          </a:pPr>
          <a:r>
            <a:rPr lang="en-US" sz="1600" b="0" i="0" dirty="0"/>
            <a:t>27% Black</a:t>
          </a:r>
        </a:p>
        <a:p>
          <a:pPr>
            <a:buNone/>
          </a:pPr>
          <a:r>
            <a:rPr lang="en-US" sz="1600" b="0" i="0" dirty="0"/>
            <a:t>7% Below Poverty Line</a:t>
          </a:r>
          <a:endParaRPr lang="en-US" sz="1600" dirty="0"/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  <a:p>
          <a:pPr>
            <a:buNone/>
          </a:pPr>
          <a:r>
            <a:rPr lang="en-US" sz="1600" b="0" i="0" dirty="0"/>
            <a:t>60% Black</a:t>
          </a:r>
        </a:p>
        <a:p>
          <a:pPr>
            <a:buNone/>
          </a:pPr>
          <a:r>
            <a:rPr lang="en-US" sz="1600" b="0" i="0" dirty="0"/>
            <a:t>25% Below Poverty line</a:t>
          </a:r>
        </a:p>
        <a:p>
          <a:pPr>
            <a:buNone/>
          </a:pPr>
          <a:r>
            <a:rPr lang="en-US" sz="1600" b="0" i="0" dirty="0"/>
            <a:t>Low groundwater table</a:t>
          </a:r>
          <a:endParaRPr lang="en-US" sz="1600" dirty="0"/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Y="109850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126441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127445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E477222-7664-4845-AEE3-4DA69A017D9A}" type="doc">
      <dgm:prSet loTypeId="urn:microsoft.com/office/officeart/2005/8/layout/orgChart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B32153-C502-EC40-B312-D95314CFA497}">
      <dgm:prSet phldrT="[Text]" custT="1"/>
      <dgm:spPr/>
      <dgm:t>
        <a:bodyPr/>
        <a:lstStyle/>
        <a:p>
          <a:r>
            <a:rPr lang="en-US" sz="2800" b="1" dirty="0"/>
            <a:t>Site Choice</a:t>
          </a:r>
        </a:p>
      </dgm:t>
    </dgm:pt>
    <dgm:pt modelId="{694B2C55-3E4E-CC48-A521-0EDF57AF0C5A}" type="parTrans" cxnId="{5986B32C-07CF-BD44-A382-3CAC9DABB6B8}">
      <dgm:prSet/>
      <dgm:spPr/>
      <dgm:t>
        <a:bodyPr/>
        <a:lstStyle/>
        <a:p>
          <a:endParaRPr lang="en-US"/>
        </a:p>
      </dgm:t>
    </dgm:pt>
    <dgm:pt modelId="{A432FB56-821A-D645-88A2-9ED1D523CDBE}" type="sibTrans" cxnId="{5986B32C-07CF-BD44-A382-3CAC9DABB6B8}">
      <dgm:prSet/>
      <dgm:spPr/>
      <dgm:t>
        <a:bodyPr/>
        <a:lstStyle/>
        <a:p>
          <a:endParaRPr lang="en-US"/>
        </a:p>
      </dgm:t>
    </dgm:pt>
    <dgm:pt modelId="{308EAC77-1194-3E45-BBB6-8D582BE982DE}">
      <dgm:prSet phldrT="[Text]"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400" b="1" i="0" dirty="0"/>
            <a:t>Chatham County</a:t>
          </a:r>
        </a:p>
      </dgm:t>
    </dgm:pt>
    <dgm:pt modelId="{803EDDE1-CE80-9141-93A7-4C17A666CAE4}" type="parTrans" cxnId="{63EE7B3D-9D85-B649-AE0E-61E3975EE35D}">
      <dgm:prSet/>
      <dgm:spPr/>
      <dgm:t>
        <a:bodyPr/>
        <a:lstStyle/>
        <a:p>
          <a:endParaRPr lang="en-US"/>
        </a:p>
      </dgm:t>
    </dgm:pt>
    <dgm:pt modelId="{D9B2D48D-6817-924F-A9CC-A61F527BDD86}" type="sibTrans" cxnId="{63EE7B3D-9D85-B649-AE0E-61E3975EE35D}">
      <dgm:prSet/>
      <dgm:spPr/>
      <dgm:t>
        <a:bodyPr/>
        <a:lstStyle/>
        <a:p>
          <a:endParaRPr lang="en-US"/>
        </a:p>
      </dgm:t>
    </dgm:pt>
    <dgm:pt modelId="{6CA6B9B3-311D-6041-BE8E-7404EBF219D2}">
      <dgm:prSet phldrT="[Text]" custT="1"/>
      <dgm:spPr>
        <a:solidFill>
          <a:schemeClr val="accent1">
            <a:lumMod val="60000"/>
            <a:lumOff val="40000"/>
          </a:schemeClr>
        </a:solidFill>
        <a:ln>
          <a:solidFill>
            <a:srgbClr val="FFC000"/>
          </a:solidFill>
        </a:ln>
      </dgm:spPr>
      <dgm:t>
        <a:bodyPr/>
        <a:lstStyle/>
        <a:p>
          <a:pPr>
            <a:buNone/>
          </a:pPr>
          <a:r>
            <a:rPr lang="en-US" sz="2400" b="1" i="0" dirty="0"/>
            <a:t>Warren County</a:t>
          </a:r>
        </a:p>
      </dgm:t>
    </dgm:pt>
    <dgm:pt modelId="{3A9585DC-E856-9A4C-BB20-B6F26FFAB2AB}" type="parTrans" cxnId="{96D434B0-A54A-F145-948C-0DF4575FCB39}">
      <dgm:prSet/>
      <dgm:spPr/>
      <dgm:t>
        <a:bodyPr/>
        <a:lstStyle/>
        <a:p>
          <a:endParaRPr lang="en-US"/>
        </a:p>
      </dgm:t>
    </dgm:pt>
    <dgm:pt modelId="{CE87846E-EEA2-C144-BD10-E6204FD68B1A}" type="sibTrans" cxnId="{96D434B0-A54A-F145-948C-0DF4575FCB39}">
      <dgm:prSet/>
      <dgm:spPr/>
      <dgm:t>
        <a:bodyPr/>
        <a:lstStyle/>
        <a:p>
          <a:endParaRPr lang="en-US"/>
        </a:p>
      </dgm:t>
    </dgm:pt>
    <dgm:pt modelId="{103D47F9-86BA-584A-81DF-3EF487A69C2C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b="0" i="0" u="sng" dirty="0"/>
            <a:t>Privately</a:t>
          </a:r>
          <a:r>
            <a:rPr lang="en-US" sz="2000" b="0" i="0" dirty="0"/>
            <a:t> Owned</a:t>
          </a:r>
          <a:endParaRPr lang="en-US" sz="2000" dirty="0"/>
        </a:p>
      </dgm:t>
    </dgm:pt>
    <dgm:pt modelId="{FAC0B4C8-1228-0D46-BE9D-1E1A18033391}" type="parTrans" cxnId="{FA3ACBB0-F041-3040-BF8E-18D237F18050}">
      <dgm:prSet/>
      <dgm:spPr/>
      <dgm:t>
        <a:bodyPr/>
        <a:lstStyle/>
        <a:p>
          <a:endParaRPr lang="en-US"/>
        </a:p>
      </dgm:t>
    </dgm:pt>
    <dgm:pt modelId="{DF64EEF8-8A23-8448-8AAB-969D5A92F9C6}" type="sibTrans" cxnId="{FA3ACBB0-F041-3040-BF8E-18D237F18050}">
      <dgm:prSet/>
      <dgm:spPr/>
      <dgm:t>
        <a:bodyPr/>
        <a:lstStyle/>
        <a:p>
          <a:endParaRPr lang="en-US"/>
        </a:p>
      </dgm:t>
    </dgm:pt>
    <dgm:pt modelId="{D79FE3AF-5562-5947-8E00-559FDC059A2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pPr>
            <a:buNone/>
          </a:pPr>
          <a:r>
            <a:rPr lang="en-US" sz="2000" b="0" i="0" u="sng" dirty="0"/>
            <a:t>Publicly</a:t>
          </a:r>
          <a:r>
            <a:rPr lang="en-US" sz="2000" b="0" i="0" dirty="0"/>
            <a:t> Owned</a:t>
          </a:r>
        </a:p>
      </dgm:t>
    </dgm:pt>
    <dgm:pt modelId="{55F32C2A-306D-1946-BCBD-65E403AEDEFB}" type="parTrans" cxnId="{BE30ED16-BC5B-C54C-8E4E-BDD28118A668}">
      <dgm:prSet/>
      <dgm:spPr/>
      <dgm:t>
        <a:bodyPr/>
        <a:lstStyle/>
        <a:p>
          <a:endParaRPr lang="en-US"/>
        </a:p>
      </dgm:t>
    </dgm:pt>
    <dgm:pt modelId="{59F48F3B-438C-324C-AF4A-9E31743BB45F}" type="sibTrans" cxnId="{BE30ED16-BC5B-C54C-8E4E-BDD28118A668}">
      <dgm:prSet/>
      <dgm:spPr/>
      <dgm:t>
        <a:bodyPr/>
        <a:lstStyle/>
        <a:p>
          <a:endParaRPr lang="en-US"/>
        </a:p>
      </dgm:t>
    </dgm:pt>
    <dgm:pt modelId="{B013F37C-AE5B-DD45-8170-40792D4618DA}">
      <dgm:prSet custT="1"/>
      <dgm:spPr>
        <a:solidFill>
          <a:schemeClr val="accent1">
            <a:lumMod val="40000"/>
            <a:lumOff val="60000"/>
          </a:schemeClr>
        </a:solidFill>
      </dgm:spPr>
      <dgm:t>
        <a:bodyPr/>
        <a:lstStyle/>
        <a:p>
          <a:r>
            <a:rPr lang="en-US" sz="2000" dirty="0"/>
            <a:t>Open to </a:t>
          </a:r>
          <a:r>
            <a:rPr lang="en-US" sz="2000" u="sng" dirty="0"/>
            <a:t>Public Discussion </a:t>
          </a:r>
        </a:p>
        <a:p>
          <a:r>
            <a:rPr lang="en-US" sz="2000" u="none" dirty="0"/>
            <a:t>Strong opposition</a:t>
          </a:r>
        </a:p>
      </dgm:t>
    </dgm:pt>
    <dgm:pt modelId="{10937AF6-B563-B445-BE7D-C9ABB77C426E}" type="parTrans" cxnId="{D1F3E1D6-DB27-7147-B4A0-8E4921E270B2}">
      <dgm:prSet/>
      <dgm:spPr/>
      <dgm:t>
        <a:bodyPr/>
        <a:lstStyle/>
        <a:p>
          <a:endParaRPr lang="en-US"/>
        </a:p>
      </dgm:t>
    </dgm:pt>
    <dgm:pt modelId="{B8B46306-F9BE-5248-8FE1-5BCDD10CB17C}" type="sibTrans" cxnId="{D1F3E1D6-DB27-7147-B4A0-8E4921E270B2}">
      <dgm:prSet/>
      <dgm:spPr/>
      <dgm:t>
        <a:bodyPr/>
        <a:lstStyle/>
        <a:p>
          <a:endParaRPr lang="en-US"/>
        </a:p>
      </dgm:t>
    </dgm:pt>
    <dgm:pt modelId="{24139C54-007D-4B42-95A9-71FFB712808F}">
      <dgm:prSet custT="1"/>
      <dgm:spPr>
        <a:solidFill>
          <a:schemeClr val="accent1">
            <a:lumMod val="60000"/>
            <a:lumOff val="40000"/>
          </a:schemeClr>
        </a:solidFill>
      </dgm:spPr>
      <dgm:t>
        <a:bodyPr/>
        <a:lstStyle/>
        <a:p>
          <a:r>
            <a:rPr lang="en-US" sz="2000" dirty="0"/>
            <a:t>Available for state purchase even w/ public </a:t>
          </a:r>
          <a:r>
            <a:rPr lang="en-US" sz="2000" u="none" dirty="0"/>
            <a:t>Strong opposition</a:t>
          </a:r>
          <a:r>
            <a:rPr lang="en-US" sz="2000" dirty="0"/>
            <a:t>  </a:t>
          </a:r>
        </a:p>
      </dgm:t>
    </dgm:pt>
    <dgm:pt modelId="{47644B0F-4D19-1C4A-8EA8-7F394447A604}" type="parTrans" cxnId="{FFA703AE-28A0-614E-BECF-B3B7A44C36E4}">
      <dgm:prSet/>
      <dgm:spPr/>
      <dgm:t>
        <a:bodyPr/>
        <a:lstStyle/>
        <a:p>
          <a:endParaRPr lang="en-US"/>
        </a:p>
      </dgm:t>
    </dgm:pt>
    <dgm:pt modelId="{0B6060AF-51E8-124A-860F-D4FF619A0AE0}" type="sibTrans" cxnId="{FFA703AE-28A0-614E-BECF-B3B7A44C36E4}">
      <dgm:prSet/>
      <dgm:spPr/>
      <dgm:t>
        <a:bodyPr/>
        <a:lstStyle/>
        <a:p>
          <a:endParaRPr lang="en-US"/>
        </a:p>
      </dgm:t>
    </dgm:pt>
    <dgm:pt modelId="{ACE20960-51EC-7348-A008-8CFE6E48BFBA}" type="pres">
      <dgm:prSet presAssocID="{1E477222-7664-4845-AEE3-4DA69A017D9A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90D73F5A-40C7-624C-9E16-7A86FAEA5505}" type="pres">
      <dgm:prSet presAssocID="{37B32153-C502-EC40-B312-D95314CFA497}" presName="hierRoot1" presStyleCnt="0">
        <dgm:presLayoutVars>
          <dgm:hierBranch val="init"/>
        </dgm:presLayoutVars>
      </dgm:prSet>
      <dgm:spPr/>
    </dgm:pt>
    <dgm:pt modelId="{8C04348C-411B-BA49-A95B-0C1A96A6DAC0}" type="pres">
      <dgm:prSet presAssocID="{37B32153-C502-EC40-B312-D95314CFA497}" presName="rootComposite1" presStyleCnt="0"/>
      <dgm:spPr/>
    </dgm:pt>
    <dgm:pt modelId="{CD978BA1-2C34-4143-A70A-2ECFAA982810}" type="pres">
      <dgm:prSet presAssocID="{37B32153-C502-EC40-B312-D95314CFA497}" presName="rootText1" presStyleLbl="node0" presStyleIdx="0" presStyleCnt="1" custScaleX="81674" custScaleY="48536">
        <dgm:presLayoutVars>
          <dgm:chPref val="3"/>
        </dgm:presLayoutVars>
      </dgm:prSet>
      <dgm:spPr/>
    </dgm:pt>
    <dgm:pt modelId="{FCBF6A56-8ED4-6442-A02F-31B8B7B89ACD}" type="pres">
      <dgm:prSet presAssocID="{37B32153-C502-EC40-B312-D95314CFA497}" presName="rootConnector1" presStyleLbl="node1" presStyleIdx="0" presStyleCnt="0"/>
      <dgm:spPr/>
    </dgm:pt>
    <dgm:pt modelId="{DEE2AE0D-39F5-F04E-9909-CBE5C1BEE7BA}" type="pres">
      <dgm:prSet presAssocID="{37B32153-C502-EC40-B312-D95314CFA497}" presName="hierChild2" presStyleCnt="0"/>
      <dgm:spPr/>
    </dgm:pt>
    <dgm:pt modelId="{9984CF4C-A28B-6D4F-ADA4-F0CD0C757846}" type="pres">
      <dgm:prSet presAssocID="{803EDDE1-CE80-9141-93A7-4C17A666CAE4}" presName="Name37" presStyleLbl="parChTrans1D2" presStyleIdx="0" presStyleCnt="2"/>
      <dgm:spPr/>
    </dgm:pt>
    <dgm:pt modelId="{0E98F375-578E-B64E-94B5-DF3995698201}" type="pres">
      <dgm:prSet presAssocID="{308EAC77-1194-3E45-BBB6-8D582BE982DE}" presName="hierRoot2" presStyleCnt="0">
        <dgm:presLayoutVars>
          <dgm:hierBranch val="init"/>
        </dgm:presLayoutVars>
      </dgm:prSet>
      <dgm:spPr/>
    </dgm:pt>
    <dgm:pt modelId="{54685727-67EF-0F48-9DC6-2D3A636E6147}" type="pres">
      <dgm:prSet presAssocID="{308EAC77-1194-3E45-BBB6-8D582BE982DE}" presName="rootComposite" presStyleCnt="0"/>
      <dgm:spPr/>
    </dgm:pt>
    <dgm:pt modelId="{C00300E3-86EE-D748-B549-AAE6EE41FFA4}" type="pres">
      <dgm:prSet presAssocID="{308EAC77-1194-3E45-BBB6-8D582BE982DE}" presName="rootText" presStyleLbl="node2" presStyleIdx="0" presStyleCnt="2" custScaleY="80185">
        <dgm:presLayoutVars>
          <dgm:chPref val="3"/>
        </dgm:presLayoutVars>
      </dgm:prSet>
      <dgm:spPr/>
    </dgm:pt>
    <dgm:pt modelId="{0A30E0B9-347A-E54C-A7F9-55CFB44DB8EF}" type="pres">
      <dgm:prSet presAssocID="{308EAC77-1194-3E45-BBB6-8D582BE982DE}" presName="rootConnector" presStyleLbl="node2" presStyleIdx="0" presStyleCnt="2"/>
      <dgm:spPr/>
    </dgm:pt>
    <dgm:pt modelId="{54ABEEFF-9001-6446-9E19-BAD544622C93}" type="pres">
      <dgm:prSet presAssocID="{308EAC77-1194-3E45-BBB6-8D582BE982DE}" presName="hierChild4" presStyleCnt="0"/>
      <dgm:spPr/>
    </dgm:pt>
    <dgm:pt modelId="{2ADE3691-3A36-DE4D-B4D1-0B75919AABBF}" type="pres">
      <dgm:prSet presAssocID="{55F32C2A-306D-1946-BCBD-65E403AEDEFB}" presName="Name37" presStyleLbl="parChTrans1D3" presStyleIdx="0" presStyleCnt="2"/>
      <dgm:spPr/>
    </dgm:pt>
    <dgm:pt modelId="{743238DE-4BEE-D541-9FD9-662DA218A7F5}" type="pres">
      <dgm:prSet presAssocID="{D79FE3AF-5562-5947-8E00-559FDC059A2A}" presName="hierRoot2" presStyleCnt="0">
        <dgm:presLayoutVars>
          <dgm:hierBranch val="init"/>
        </dgm:presLayoutVars>
      </dgm:prSet>
      <dgm:spPr/>
    </dgm:pt>
    <dgm:pt modelId="{7608FC4D-C55B-E742-83A3-DA68ECB1D0EE}" type="pres">
      <dgm:prSet presAssocID="{D79FE3AF-5562-5947-8E00-559FDC059A2A}" presName="rootComposite" presStyleCnt="0"/>
      <dgm:spPr/>
    </dgm:pt>
    <dgm:pt modelId="{7F4DD317-BF74-D94C-AB30-88C899F8D5A2}" type="pres">
      <dgm:prSet presAssocID="{D79FE3AF-5562-5947-8E00-559FDC059A2A}" presName="rootText" presStyleLbl="node3" presStyleIdx="0" presStyleCnt="2" custScaleY="43758">
        <dgm:presLayoutVars>
          <dgm:chPref val="3"/>
        </dgm:presLayoutVars>
      </dgm:prSet>
      <dgm:spPr/>
    </dgm:pt>
    <dgm:pt modelId="{CFB2634D-A442-C94B-9313-2E396768732E}" type="pres">
      <dgm:prSet presAssocID="{D79FE3AF-5562-5947-8E00-559FDC059A2A}" presName="rootConnector" presStyleLbl="node3" presStyleIdx="0" presStyleCnt="2"/>
      <dgm:spPr/>
    </dgm:pt>
    <dgm:pt modelId="{3940E906-A8BF-B249-8DC2-3BBFE6B67769}" type="pres">
      <dgm:prSet presAssocID="{D79FE3AF-5562-5947-8E00-559FDC059A2A}" presName="hierChild4" presStyleCnt="0"/>
      <dgm:spPr/>
    </dgm:pt>
    <dgm:pt modelId="{3C62E8AC-28FF-0A45-9E48-89B89EC1FC7B}" type="pres">
      <dgm:prSet presAssocID="{10937AF6-B563-B445-BE7D-C9ABB77C426E}" presName="Name37" presStyleLbl="parChTrans1D4" presStyleIdx="0" presStyleCnt="2"/>
      <dgm:spPr/>
    </dgm:pt>
    <dgm:pt modelId="{CB59422D-0E99-1041-9DB8-6957711E55E1}" type="pres">
      <dgm:prSet presAssocID="{B013F37C-AE5B-DD45-8170-40792D4618DA}" presName="hierRoot2" presStyleCnt="0">
        <dgm:presLayoutVars>
          <dgm:hierBranch val="init"/>
        </dgm:presLayoutVars>
      </dgm:prSet>
      <dgm:spPr/>
    </dgm:pt>
    <dgm:pt modelId="{304AEA0D-C6D4-C74F-ADBE-116F1D4DD188}" type="pres">
      <dgm:prSet presAssocID="{B013F37C-AE5B-DD45-8170-40792D4618DA}" presName="rootComposite" presStyleCnt="0"/>
      <dgm:spPr/>
    </dgm:pt>
    <dgm:pt modelId="{134C45BE-B506-8149-98EB-9AF317A6C146}" type="pres">
      <dgm:prSet presAssocID="{B013F37C-AE5B-DD45-8170-40792D4618DA}" presName="rootText" presStyleLbl="node4" presStyleIdx="0" presStyleCnt="2">
        <dgm:presLayoutVars>
          <dgm:chPref val="3"/>
        </dgm:presLayoutVars>
      </dgm:prSet>
      <dgm:spPr/>
    </dgm:pt>
    <dgm:pt modelId="{4DA98759-E3C4-DF4B-8038-827DEAEC7F49}" type="pres">
      <dgm:prSet presAssocID="{B013F37C-AE5B-DD45-8170-40792D4618DA}" presName="rootConnector" presStyleLbl="node4" presStyleIdx="0" presStyleCnt="2"/>
      <dgm:spPr/>
    </dgm:pt>
    <dgm:pt modelId="{3EFDACE7-66BA-914C-B37E-B68004196A47}" type="pres">
      <dgm:prSet presAssocID="{B013F37C-AE5B-DD45-8170-40792D4618DA}" presName="hierChild4" presStyleCnt="0"/>
      <dgm:spPr/>
    </dgm:pt>
    <dgm:pt modelId="{F303E1DE-9F70-664B-8C52-6C593F86331F}" type="pres">
      <dgm:prSet presAssocID="{B013F37C-AE5B-DD45-8170-40792D4618DA}" presName="hierChild5" presStyleCnt="0"/>
      <dgm:spPr/>
    </dgm:pt>
    <dgm:pt modelId="{7F2B476F-C3FC-5643-A053-2B3ECEF87916}" type="pres">
      <dgm:prSet presAssocID="{D79FE3AF-5562-5947-8E00-559FDC059A2A}" presName="hierChild5" presStyleCnt="0"/>
      <dgm:spPr/>
    </dgm:pt>
    <dgm:pt modelId="{F77716A8-86C3-D740-8094-24DFD7C7C1E4}" type="pres">
      <dgm:prSet presAssocID="{308EAC77-1194-3E45-BBB6-8D582BE982DE}" presName="hierChild5" presStyleCnt="0"/>
      <dgm:spPr/>
    </dgm:pt>
    <dgm:pt modelId="{043A967D-E371-C34C-9A29-14F74C815758}" type="pres">
      <dgm:prSet presAssocID="{3A9585DC-E856-9A4C-BB20-B6F26FFAB2AB}" presName="Name37" presStyleLbl="parChTrans1D2" presStyleIdx="1" presStyleCnt="2"/>
      <dgm:spPr/>
    </dgm:pt>
    <dgm:pt modelId="{A5EBDC25-D7A5-954A-9776-98E8FE9E2DF5}" type="pres">
      <dgm:prSet presAssocID="{6CA6B9B3-311D-6041-BE8E-7404EBF219D2}" presName="hierRoot2" presStyleCnt="0">
        <dgm:presLayoutVars>
          <dgm:hierBranch val="init"/>
        </dgm:presLayoutVars>
      </dgm:prSet>
      <dgm:spPr/>
    </dgm:pt>
    <dgm:pt modelId="{21201F77-0E8B-B347-8032-EB3275E65C88}" type="pres">
      <dgm:prSet presAssocID="{6CA6B9B3-311D-6041-BE8E-7404EBF219D2}" presName="rootComposite" presStyleCnt="0"/>
      <dgm:spPr/>
    </dgm:pt>
    <dgm:pt modelId="{20309411-5254-AC4F-8F13-A7D792A4643A}" type="pres">
      <dgm:prSet presAssocID="{6CA6B9B3-311D-6041-BE8E-7404EBF219D2}" presName="rootText" presStyleLbl="node2" presStyleIdx="1" presStyleCnt="2" custScaleY="79997">
        <dgm:presLayoutVars>
          <dgm:chPref val="3"/>
        </dgm:presLayoutVars>
      </dgm:prSet>
      <dgm:spPr/>
    </dgm:pt>
    <dgm:pt modelId="{22523B9F-E15F-7746-A463-F9460BF60B8E}" type="pres">
      <dgm:prSet presAssocID="{6CA6B9B3-311D-6041-BE8E-7404EBF219D2}" presName="rootConnector" presStyleLbl="node2" presStyleIdx="1" presStyleCnt="2"/>
      <dgm:spPr/>
    </dgm:pt>
    <dgm:pt modelId="{8660F56C-E74F-E84F-9A9E-D34BFA3F0742}" type="pres">
      <dgm:prSet presAssocID="{6CA6B9B3-311D-6041-BE8E-7404EBF219D2}" presName="hierChild4" presStyleCnt="0"/>
      <dgm:spPr/>
    </dgm:pt>
    <dgm:pt modelId="{428E421C-48EB-CE41-B69F-D315151B6DF0}" type="pres">
      <dgm:prSet presAssocID="{FAC0B4C8-1228-0D46-BE9D-1E1A18033391}" presName="Name37" presStyleLbl="parChTrans1D3" presStyleIdx="1" presStyleCnt="2"/>
      <dgm:spPr/>
    </dgm:pt>
    <dgm:pt modelId="{42BA4BDC-AA43-D34C-8FD2-670442860F30}" type="pres">
      <dgm:prSet presAssocID="{103D47F9-86BA-584A-81DF-3EF487A69C2C}" presName="hierRoot2" presStyleCnt="0">
        <dgm:presLayoutVars>
          <dgm:hierBranch val="init"/>
        </dgm:presLayoutVars>
      </dgm:prSet>
      <dgm:spPr/>
    </dgm:pt>
    <dgm:pt modelId="{D3D5B888-84A3-394A-9CD1-ACF9C727FBD1}" type="pres">
      <dgm:prSet presAssocID="{103D47F9-86BA-584A-81DF-3EF487A69C2C}" presName="rootComposite" presStyleCnt="0"/>
      <dgm:spPr/>
    </dgm:pt>
    <dgm:pt modelId="{7E965C7C-4B8A-AE45-AB57-CAB6E870719C}" type="pres">
      <dgm:prSet presAssocID="{103D47F9-86BA-584A-81DF-3EF487A69C2C}" presName="rootText" presStyleLbl="node3" presStyleIdx="1" presStyleCnt="2" custFlipHor="1" custScaleX="90706" custScaleY="41379">
        <dgm:presLayoutVars>
          <dgm:chPref val="3"/>
        </dgm:presLayoutVars>
      </dgm:prSet>
      <dgm:spPr/>
    </dgm:pt>
    <dgm:pt modelId="{32031984-232F-B341-80FC-D5181034D217}" type="pres">
      <dgm:prSet presAssocID="{103D47F9-86BA-584A-81DF-3EF487A69C2C}" presName="rootConnector" presStyleLbl="node3" presStyleIdx="1" presStyleCnt="2"/>
      <dgm:spPr/>
    </dgm:pt>
    <dgm:pt modelId="{F3668CC7-AA22-2E4F-B6C7-8784B86B8660}" type="pres">
      <dgm:prSet presAssocID="{103D47F9-86BA-584A-81DF-3EF487A69C2C}" presName="hierChild4" presStyleCnt="0"/>
      <dgm:spPr/>
    </dgm:pt>
    <dgm:pt modelId="{015BE0DC-2849-BB4B-BBB8-DF79C307780C}" type="pres">
      <dgm:prSet presAssocID="{47644B0F-4D19-1C4A-8EA8-7F394447A604}" presName="Name37" presStyleLbl="parChTrans1D4" presStyleIdx="1" presStyleCnt="2"/>
      <dgm:spPr/>
    </dgm:pt>
    <dgm:pt modelId="{721C372A-B1E3-634C-B573-795A44F81BCB}" type="pres">
      <dgm:prSet presAssocID="{24139C54-007D-4B42-95A9-71FFB712808F}" presName="hierRoot2" presStyleCnt="0">
        <dgm:presLayoutVars>
          <dgm:hierBranch val="init"/>
        </dgm:presLayoutVars>
      </dgm:prSet>
      <dgm:spPr/>
    </dgm:pt>
    <dgm:pt modelId="{A135EB3B-96BD-534B-B572-9DCB1AE0A9C7}" type="pres">
      <dgm:prSet presAssocID="{24139C54-007D-4B42-95A9-71FFB712808F}" presName="rootComposite" presStyleCnt="0"/>
      <dgm:spPr/>
    </dgm:pt>
    <dgm:pt modelId="{FF0C546C-7B8A-6141-8994-C8A503C63757}" type="pres">
      <dgm:prSet presAssocID="{24139C54-007D-4B42-95A9-71FFB712808F}" presName="rootText" presStyleLbl="node4" presStyleIdx="1" presStyleCnt="2" custScaleY="156110">
        <dgm:presLayoutVars>
          <dgm:chPref val="3"/>
        </dgm:presLayoutVars>
      </dgm:prSet>
      <dgm:spPr/>
    </dgm:pt>
    <dgm:pt modelId="{25B23F4C-15FC-804C-B4B3-A9684D05E651}" type="pres">
      <dgm:prSet presAssocID="{24139C54-007D-4B42-95A9-71FFB712808F}" presName="rootConnector" presStyleLbl="node4" presStyleIdx="1" presStyleCnt="2"/>
      <dgm:spPr/>
    </dgm:pt>
    <dgm:pt modelId="{F4B89E62-BD70-634F-A7A0-596E9FC2D8F9}" type="pres">
      <dgm:prSet presAssocID="{24139C54-007D-4B42-95A9-71FFB712808F}" presName="hierChild4" presStyleCnt="0"/>
      <dgm:spPr/>
    </dgm:pt>
    <dgm:pt modelId="{415A7E56-0FEC-6C46-8DC2-A485598B0FAE}" type="pres">
      <dgm:prSet presAssocID="{24139C54-007D-4B42-95A9-71FFB712808F}" presName="hierChild5" presStyleCnt="0"/>
      <dgm:spPr/>
    </dgm:pt>
    <dgm:pt modelId="{329E171D-DE2A-784B-9734-50BBFE2A51D8}" type="pres">
      <dgm:prSet presAssocID="{103D47F9-86BA-584A-81DF-3EF487A69C2C}" presName="hierChild5" presStyleCnt="0"/>
      <dgm:spPr/>
    </dgm:pt>
    <dgm:pt modelId="{A44DBF64-E822-3A43-B39B-16C5499599B7}" type="pres">
      <dgm:prSet presAssocID="{6CA6B9B3-311D-6041-BE8E-7404EBF219D2}" presName="hierChild5" presStyleCnt="0"/>
      <dgm:spPr/>
    </dgm:pt>
    <dgm:pt modelId="{0DC61DFA-5ADF-CC43-A823-C2389BFDED87}" type="pres">
      <dgm:prSet presAssocID="{37B32153-C502-EC40-B312-D95314CFA497}" presName="hierChild3" presStyleCnt="0"/>
      <dgm:spPr/>
    </dgm:pt>
  </dgm:ptLst>
  <dgm:cxnLst>
    <dgm:cxn modelId="{546B0606-6C9C-1A4C-9D74-C39CE8A9E354}" type="presOf" srcId="{FAC0B4C8-1228-0D46-BE9D-1E1A18033391}" destId="{428E421C-48EB-CE41-B69F-D315151B6DF0}" srcOrd="0" destOrd="0" presId="urn:microsoft.com/office/officeart/2005/8/layout/orgChart1"/>
    <dgm:cxn modelId="{482C030A-E906-434C-9CF9-96D2A13DBA03}" type="presOf" srcId="{B013F37C-AE5B-DD45-8170-40792D4618DA}" destId="{134C45BE-B506-8149-98EB-9AF317A6C146}" srcOrd="0" destOrd="0" presId="urn:microsoft.com/office/officeart/2005/8/layout/orgChart1"/>
    <dgm:cxn modelId="{BE30ED16-BC5B-C54C-8E4E-BDD28118A668}" srcId="{308EAC77-1194-3E45-BBB6-8D582BE982DE}" destId="{D79FE3AF-5562-5947-8E00-559FDC059A2A}" srcOrd="0" destOrd="0" parTransId="{55F32C2A-306D-1946-BCBD-65E403AEDEFB}" sibTransId="{59F48F3B-438C-324C-AF4A-9E31743BB45F}"/>
    <dgm:cxn modelId="{A9B69C23-C974-6045-9CAA-9A9EFAB99636}" type="presOf" srcId="{B013F37C-AE5B-DD45-8170-40792D4618DA}" destId="{4DA98759-E3C4-DF4B-8038-827DEAEC7F49}" srcOrd="1" destOrd="0" presId="urn:microsoft.com/office/officeart/2005/8/layout/orgChart1"/>
    <dgm:cxn modelId="{2E3B9229-B99C-7D47-A067-9AEA8468C48C}" type="presOf" srcId="{10937AF6-B563-B445-BE7D-C9ABB77C426E}" destId="{3C62E8AC-28FF-0A45-9E48-89B89EC1FC7B}" srcOrd="0" destOrd="0" presId="urn:microsoft.com/office/officeart/2005/8/layout/orgChart1"/>
    <dgm:cxn modelId="{5986B32C-07CF-BD44-A382-3CAC9DABB6B8}" srcId="{1E477222-7664-4845-AEE3-4DA69A017D9A}" destId="{37B32153-C502-EC40-B312-D95314CFA497}" srcOrd="0" destOrd="0" parTransId="{694B2C55-3E4E-CC48-A521-0EDF57AF0C5A}" sibTransId="{A432FB56-821A-D645-88A2-9ED1D523CDBE}"/>
    <dgm:cxn modelId="{FC3B8135-AB45-B94B-9EC3-1A1D5E8A8D0C}" type="presOf" srcId="{308EAC77-1194-3E45-BBB6-8D582BE982DE}" destId="{0A30E0B9-347A-E54C-A7F9-55CFB44DB8EF}" srcOrd="1" destOrd="0" presId="urn:microsoft.com/office/officeart/2005/8/layout/orgChart1"/>
    <dgm:cxn modelId="{63EE7B3D-9D85-B649-AE0E-61E3975EE35D}" srcId="{37B32153-C502-EC40-B312-D95314CFA497}" destId="{308EAC77-1194-3E45-BBB6-8D582BE982DE}" srcOrd="0" destOrd="0" parTransId="{803EDDE1-CE80-9141-93A7-4C17A666CAE4}" sibTransId="{D9B2D48D-6817-924F-A9CC-A61F527BDD86}"/>
    <dgm:cxn modelId="{519F4E46-1483-1F49-84BB-2C28CE4DFAEF}" type="presOf" srcId="{803EDDE1-CE80-9141-93A7-4C17A666CAE4}" destId="{9984CF4C-A28B-6D4F-ADA4-F0CD0C757846}" srcOrd="0" destOrd="0" presId="urn:microsoft.com/office/officeart/2005/8/layout/orgChart1"/>
    <dgm:cxn modelId="{22D6FC4B-957C-3E4A-B453-A04258979CDE}" type="presOf" srcId="{103D47F9-86BA-584A-81DF-3EF487A69C2C}" destId="{7E965C7C-4B8A-AE45-AB57-CAB6E870719C}" srcOrd="0" destOrd="0" presId="urn:microsoft.com/office/officeart/2005/8/layout/orgChart1"/>
    <dgm:cxn modelId="{54CDB559-9533-F347-AEF0-6CA6DE974646}" type="presOf" srcId="{37B32153-C502-EC40-B312-D95314CFA497}" destId="{FCBF6A56-8ED4-6442-A02F-31B8B7B89ACD}" srcOrd="1" destOrd="0" presId="urn:microsoft.com/office/officeart/2005/8/layout/orgChart1"/>
    <dgm:cxn modelId="{1CBFFE69-5DA5-9F4C-BA4B-E548E9B330C2}" type="presOf" srcId="{1E477222-7664-4845-AEE3-4DA69A017D9A}" destId="{ACE20960-51EC-7348-A008-8CFE6E48BFBA}" srcOrd="0" destOrd="0" presId="urn:microsoft.com/office/officeart/2005/8/layout/orgChart1"/>
    <dgm:cxn modelId="{23131C6D-26AA-B242-8846-FC87C1FF6D96}" type="presOf" srcId="{6CA6B9B3-311D-6041-BE8E-7404EBF219D2}" destId="{22523B9F-E15F-7746-A463-F9460BF60B8E}" srcOrd="1" destOrd="0" presId="urn:microsoft.com/office/officeart/2005/8/layout/orgChart1"/>
    <dgm:cxn modelId="{0FF7E57F-3EC6-6A47-ABC7-A98489DCD125}" type="presOf" srcId="{103D47F9-86BA-584A-81DF-3EF487A69C2C}" destId="{32031984-232F-B341-80FC-D5181034D217}" srcOrd="1" destOrd="0" presId="urn:microsoft.com/office/officeart/2005/8/layout/orgChart1"/>
    <dgm:cxn modelId="{127D67A1-06B2-DA4F-8925-64952954E156}" type="presOf" srcId="{47644B0F-4D19-1C4A-8EA8-7F394447A604}" destId="{015BE0DC-2849-BB4B-BBB8-DF79C307780C}" srcOrd="0" destOrd="0" presId="urn:microsoft.com/office/officeart/2005/8/layout/orgChart1"/>
    <dgm:cxn modelId="{5B3E21A2-424F-2E4E-B0BD-CA99253EFA44}" type="presOf" srcId="{24139C54-007D-4B42-95A9-71FFB712808F}" destId="{25B23F4C-15FC-804C-B4B3-A9684D05E651}" srcOrd="1" destOrd="0" presId="urn:microsoft.com/office/officeart/2005/8/layout/orgChart1"/>
    <dgm:cxn modelId="{EF1072A8-8518-FD4E-A74F-625F02C8D6F1}" type="presOf" srcId="{24139C54-007D-4B42-95A9-71FFB712808F}" destId="{FF0C546C-7B8A-6141-8994-C8A503C63757}" srcOrd="0" destOrd="0" presId="urn:microsoft.com/office/officeart/2005/8/layout/orgChart1"/>
    <dgm:cxn modelId="{FFA703AE-28A0-614E-BECF-B3B7A44C36E4}" srcId="{103D47F9-86BA-584A-81DF-3EF487A69C2C}" destId="{24139C54-007D-4B42-95A9-71FFB712808F}" srcOrd="0" destOrd="0" parTransId="{47644B0F-4D19-1C4A-8EA8-7F394447A604}" sibTransId="{0B6060AF-51E8-124A-860F-D4FF619A0AE0}"/>
    <dgm:cxn modelId="{96D434B0-A54A-F145-948C-0DF4575FCB39}" srcId="{37B32153-C502-EC40-B312-D95314CFA497}" destId="{6CA6B9B3-311D-6041-BE8E-7404EBF219D2}" srcOrd="1" destOrd="0" parTransId="{3A9585DC-E856-9A4C-BB20-B6F26FFAB2AB}" sibTransId="{CE87846E-EEA2-C144-BD10-E6204FD68B1A}"/>
    <dgm:cxn modelId="{FA3ACBB0-F041-3040-BF8E-18D237F18050}" srcId="{6CA6B9B3-311D-6041-BE8E-7404EBF219D2}" destId="{103D47F9-86BA-584A-81DF-3EF487A69C2C}" srcOrd="0" destOrd="0" parTransId="{FAC0B4C8-1228-0D46-BE9D-1E1A18033391}" sibTransId="{DF64EEF8-8A23-8448-8AAB-969D5A92F9C6}"/>
    <dgm:cxn modelId="{F7300BBC-CBBC-344F-A799-4B6CEED2E411}" type="presOf" srcId="{D79FE3AF-5562-5947-8E00-559FDC059A2A}" destId="{7F4DD317-BF74-D94C-AB30-88C899F8D5A2}" srcOrd="0" destOrd="0" presId="urn:microsoft.com/office/officeart/2005/8/layout/orgChart1"/>
    <dgm:cxn modelId="{07984ABE-5F2A-E04D-B537-BDFE35967B18}" type="presOf" srcId="{308EAC77-1194-3E45-BBB6-8D582BE982DE}" destId="{C00300E3-86EE-D748-B549-AAE6EE41FFA4}" srcOrd="0" destOrd="0" presId="urn:microsoft.com/office/officeart/2005/8/layout/orgChart1"/>
    <dgm:cxn modelId="{1D839BC5-AB84-E44E-BC78-F6829E48E159}" type="presOf" srcId="{D79FE3AF-5562-5947-8E00-559FDC059A2A}" destId="{CFB2634D-A442-C94B-9313-2E396768732E}" srcOrd="1" destOrd="0" presId="urn:microsoft.com/office/officeart/2005/8/layout/orgChart1"/>
    <dgm:cxn modelId="{65D43ED4-650A-EC41-AF5F-692DD8503E14}" type="presOf" srcId="{55F32C2A-306D-1946-BCBD-65E403AEDEFB}" destId="{2ADE3691-3A36-DE4D-B4D1-0B75919AABBF}" srcOrd="0" destOrd="0" presId="urn:microsoft.com/office/officeart/2005/8/layout/orgChart1"/>
    <dgm:cxn modelId="{D1F3E1D6-DB27-7147-B4A0-8E4921E270B2}" srcId="{D79FE3AF-5562-5947-8E00-559FDC059A2A}" destId="{B013F37C-AE5B-DD45-8170-40792D4618DA}" srcOrd="0" destOrd="0" parTransId="{10937AF6-B563-B445-BE7D-C9ABB77C426E}" sibTransId="{B8B46306-F9BE-5248-8FE1-5BCDD10CB17C}"/>
    <dgm:cxn modelId="{154C62EE-1694-FC43-855A-62A613FFD8D3}" type="presOf" srcId="{37B32153-C502-EC40-B312-D95314CFA497}" destId="{CD978BA1-2C34-4143-A70A-2ECFAA982810}" srcOrd="0" destOrd="0" presId="urn:microsoft.com/office/officeart/2005/8/layout/orgChart1"/>
    <dgm:cxn modelId="{2DCD8CF1-069F-7E46-BF45-BC161EC33D9A}" type="presOf" srcId="{3A9585DC-E856-9A4C-BB20-B6F26FFAB2AB}" destId="{043A967D-E371-C34C-9A29-14F74C815758}" srcOrd="0" destOrd="0" presId="urn:microsoft.com/office/officeart/2005/8/layout/orgChart1"/>
    <dgm:cxn modelId="{D67835F9-3678-F942-A82E-06DF54AFE943}" type="presOf" srcId="{6CA6B9B3-311D-6041-BE8E-7404EBF219D2}" destId="{20309411-5254-AC4F-8F13-A7D792A4643A}" srcOrd="0" destOrd="0" presId="urn:microsoft.com/office/officeart/2005/8/layout/orgChart1"/>
    <dgm:cxn modelId="{B8F62170-C396-D24B-819F-C287B6950142}" type="presParOf" srcId="{ACE20960-51EC-7348-A008-8CFE6E48BFBA}" destId="{90D73F5A-40C7-624C-9E16-7A86FAEA5505}" srcOrd="0" destOrd="0" presId="urn:microsoft.com/office/officeart/2005/8/layout/orgChart1"/>
    <dgm:cxn modelId="{D768F534-CF1E-8246-953A-C7293872FEE1}" type="presParOf" srcId="{90D73F5A-40C7-624C-9E16-7A86FAEA5505}" destId="{8C04348C-411B-BA49-A95B-0C1A96A6DAC0}" srcOrd="0" destOrd="0" presId="urn:microsoft.com/office/officeart/2005/8/layout/orgChart1"/>
    <dgm:cxn modelId="{D614B2E5-31B6-B845-8D76-001FA0F7B564}" type="presParOf" srcId="{8C04348C-411B-BA49-A95B-0C1A96A6DAC0}" destId="{CD978BA1-2C34-4143-A70A-2ECFAA982810}" srcOrd="0" destOrd="0" presId="urn:microsoft.com/office/officeart/2005/8/layout/orgChart1"/>
    <dgm:cxn modelId="{14D968F7-97FE-5345-B7FB-DFB1A0818170}" type="presParOf" srcId="{8C04348C-411B-BA49-A95B-0C1A96A6DAC0}" destId="{FCBF6A56-8ED4-6442-A02F-31B8B7B89ACD}" srcOrd="1" destOrd="0" presId="urn:microsoft.com/office/officeart/2005/8/layout/orgChart1"/>
    <dgm:cxn modelId="{8C63690F-0EFA-FD41-AFEE-E9FF186FA5A7}" type="presParOf" srcId="{90D73F5A-40C7-624C-9E16-7A86FAEA5505}" destId="{DEE2AE0D-39F5-F04E-9909-CBE5C1BEE7BA}" srcOrd="1" destOrd="0" presId="urn:microsoft.com/office/officeart/2005/8/layout/orgChart1"/>
    <dgm:cxn modelId="{F9FE68EF-7870-A64C-B07B-9D38B87643F4}" type="presParOf" srcId="{DEE2AE0D-39F5-F04E-9909-CBE5C1BEE7BA}" destId="{9984CF4C-A28B-6D4F-ADA4-F0CD0C757846}" srcOrd="0" destOrd="0" presId="urn:microsoft.com/office/officeart/2005/8/layout/orgChart1"/>
    <dgm:cxn modelId="{CD40C5F9-8FF5-B74B-AAF7-EB03190234DF}" type="presParOf" srcId="{DEE2AE0D-39F5-F04E-9909-CBE5C1BEE7BA}" destId="{0E98F375-578E-B64E-94B5-DF3995698201}" srcOrd="1" destOrd="0" presId="urn:microsoft.com/office/officeart/2005/8/layout/orgChart1"/>
    <dgm:cxn modelId="{1BA92103-ECE2-2949-8F84-D24010195D9F}" type="presParOf" srcId="{0E98F375-578E-B64E-94B5-DF3995698201}" destId="{54685727-67EF-0F48-9DC6-2D3A636E6147}" srcOrd="0" destOrd="0" presId="urn:microsoft.com/office/officeart/2005/8/layout/orgChart1"/>
    <dgm:cxn modelId="{0E762158-FAF3-D04E-BFD2-DB78A6DDD601}" type="presParOf" srcId="{54685727-67EF-0F48-9DC6-2D3A636E6147}" destId="{C00300E3-86EE-D748-B549-AAE6EE41FFA4}" srcOrd="0" destOrd="0" presId="urn:microsoft.com/office/officeart/2005/8/layout/orgChart1"/>
    <dgm:cxn modelId="{07F1C19A-1205-944B-973C-7B3BE019D5F1}" type="presParOf" srcId="{54685727-67EF-0F48-9DC6-2D3A636E6147}" destId="{0A30E0B9-347A-E54C-A7F9-55CFB44DB8EF}" srcOrd="1" destOrd="0" presId="urn:microsoft.com/office/officeart/2005/8/layout/orgChart1"/>
    <dgm:cxn modelId="{AEC44859-DE11-AA4B-B44D-720CB5AA013B}" type="presParOf" srcId="{0E98F375-578E-B64E-94B5-DF3995698201}" destId="{54ABEEFF-9001-6446-9E19-BAD544622C93}" srcOrd="1" destOrd="0" presId="urn:microsoft.com/office/officeart/2005/8/layout/orgChart1"/>
    <dgm:cxn modelId="{07142DF6-A564-2F47-9DC2-4B4B95711206}" type="presParOf" srcId="{54ABEEFF-9001-6446-9E19-BAD544622C93}" destId="{2ADE3691-3A36-DE4D-B4D1-0B75919AABBF}" srcOrd="0" destOrd="0" presId="urn:microsoft.com/office/officeart/2005/8/layout/orgChart1"/>
    <dgm:cxn modelId="{D295776F-8F3A-7B4C-8183-24CA58D1914D}" type="presParOf" srcId="{54ABEEFF-9001-6446-9E19-BAD544622C93}" destId="{743238DE-4BEE-D541-9FD9-662DA218A7F5}" srcOrd="1" destOrd="0" presId="urn:microsoft.com/office/officeart/2005/8/layout/orgChart1"/>
    <dgm:cxn modelId="{72589A4A-2087-ED49-9F10-D6C57227179D}" type="presParOf" srcId="{743238DE-4BEE-D541-9FD9-662DA218A7F5}" destId="{7608FC4D-C55B-E742-83A3-DA68ECB1D0EE}" srcOrd="0" destOrd="0" presId="urn:microsoft.com/office/officeart/2005/8/layout/orgChart1"/>
    <dgm:cxn modelId="{9A337968-17B1-8E42-A7F2-E5B2119D47CB}" type="presParOf" srcId="{7608FC4D-C55B-E742-83A3-DA68ECB1D0EE}" destId="{7F4DD317-BF74-D94C-AB30-88C899F8D5A2}" srcOrd="0" destOrd="0" presId="urn:microsoft.com/office/officeart/2005/8/layout/orgChart1"/>
    <dgm:cxn modelId="{83463024-B147-DC4D-AA29-29C2DF4531AA}" type="presParOf" srcId="{7608FC4D-C55B-E742-83A3-DA68ECB1D0EE}" destId="{CFB2634D-A442-C94B-9313-2E396768732E}" srcOrd="1" destOrd="0" presId="urn:microsoft.com/office/officeart/2005/8/layout/orgChart1"/>
    <dgm:cxn modelId="{1C448F05-C11A-444C-9A7D-B95AC61E523C}" type="presParOf" srcId="{743238DE-4BEE-D541-9FD9-662DA218A7F5}" destId="{3940E906-A8BF-B249-8DC2-3BBFE6B67769}" srcOrd="1" destOrd="0" presId="urn:microsoft.com/office/officeart/2005/8/layout/orgChart1"/>
    <dgm:cxn modelId="{6A769B9A-8A9D-CC40-A613-FCCEE3478702}" type="presParOf" srcId="{3940E906-A8BF-B249-8DC2-3BBFE6B67769}" destId="{3C62E8AC-28FF-0A45-9E48-89B89EC1FC7B}" srcOrd="0" destOrd="0" presId="urn:microsoft.com/office/officeart/2005/8/layout/orgChart1"/>
    <dgm:cxn modelId="{8E80C43A-5BE1-8144-B2C6-C82811A21042}" type="presParOf" srcId="{3940E906-A8BF-B249-8DC2-3BBFE6B67769}" destId="{CB59422D-0E99-1041-9DB8-6957711E55E1}" srcOrd="1" destOrd="0" presId="urn:microsoft.com/office/officeart/2005/8/layout/orgChart1"/>
    <dgm:cxn modelId="{5672B9F5-857A-724A-89AE-233A0241BABD}" type="presParOf" srcId="{CB59422D-0E99-1041-9DB8-6957711E55E1}" destId="{304AEA0D-C6D4-C74F-ADBE-116F1D4DD188}" srcOrd="0" destOrd="0" presId="urn:microsoft.com/office/officeart/2005/8/layout/orgChart1"/>
    <dgm:cxn modelId="{77DF1110-AD4E-DC41-82C6-AB542BA9D859}" type="presParOf" srcId="{304AEA0D-C6D4-C74F-ADBE-116F1D4DD188}" destId="{134C45BE-B506-8149-98EB-9AF317A6C146}" srcOrd="0" destOrd="0" presId="urn:microsoft.com/office/officeart/2005/8/layout/orgChart1"/>
    <dgm:cxn modelId="{9B1A5494-75D2-F54A-B6B5-97582BEA6DA2}" type="presParOf" srcId="{304AEA0D-C6D4-C74F-ADBE-116F1D4DD188}" destId="{4DA98759-E3C4-DF4B-8038-827DEAEC7F49}" srcOrd="1" destOrd="0" presId="urn:microsoft.com/office/officeart/2005/8/layout/orgChart1"/>
    <dgm:cxn modelId="{7F3867B5-71B6-7B46-89D8-03B20D7F5EA5}" type="presParOf" srcId="{CB59422D-0E99-1041-9DB8-6957711E55E1}" destId="{3EFDACE7-66BA-914C-B37E-B68004196A47}" srcOrd="1" destOrd="0" presId="urn:microsoft.com/office/officeart/2005/8/layout/orgChart1"/>
    <dgm:cxn modelId="{74161E4F-5D21-814E-8347-F754A2656A3C}" type="presParOf" srcId="{CB59422D-0E99-1041-9DB8-6957711E55E1}" destId="{F303E1DE-9F70-664B-8C52-6C593F86331F}" srcOrd="2" destOrd="0" presId="urn:microsoft.com/office/officeart/2005/8/layout/orgChart1"/>
    <dgm:cxn modelId="{9A3EC7EA-D9EA-4F46-BBAC-575F30E53828}" type="presParOf" srcId="{743238DE-4BEE-D541-9FD9-662DA218A7F5}" destId="{7F2B476F-C3FC-5643-A053-2B3ECEF87916}" srcOrd="2" destOrd="0" presId="urn:microsoft.com/office/officeart/2005/8/layout/orgChart1"/>
    <dgm:cxn modelId="{584903C7-ADEA-AD46-805C-AE5C3ACC55A9}" type="presParOf" srcId="{0E98F375-578E-B64E-94B5-DF3995698201}" destId="{F77716A8-86C3-D740-8094-24DFD7C7C1E4}" srcOrd="2" destOrd="0" presId="urn:microsoft.com/office/officeart/2005/8/layout/orgChart1"/>
    <dgm:cxn modelId="{E2F2E57D-4DFC-8A4C-8F5C-F9870BC7D903}" type="presParOf" srcId="{DEE2AE0D-39F5-F04E-9909-CBE5C1BEE7BA}" destId="{043A967D-E371-C34C-9A29-14F74C815758}" srcOrd="2" destOrd="0" presId="urn:microsoft.com/office/officeart/2005/8/layout/orgChart1"/>
    <dgm:cxn modelId="{635DEF2D-C456-D94D-94E7-5D2A11B1EDAE}" type="presParOf" srcId="{DEE2AE0D-39F5-F04E-9909-CBE5C1BEE7BA}" destId="{A5EBDC25-D7A5-954A-9776-98E8FE9E2DF5}" srcOrd="3" destOrd="0" presId="urn:microsoft.com/office/officeart/2005/8/layout/orgChart1"/>
    <dgm:cxn modelId="{72DC3F35-EA98-2B40-8C10-9565C85E6082}" type="presParOf" srcId="{A5EBDC25-D7A5-954A-9776-98E8FE9E2DF5}" destId="{21201F77-0E8B-B347-8032-EB3275E65C88}" srcOrd="0" destOrd="0" presId="urn:microsoft.com/office/officeart/2005/8/layout/orgChart1"/>
    <dgm:cxn modelId="{D13737DF-D10E-7749-B09E-6C6214A3EF26}" type="presParOf" srcId="{21201F77-0E8B-B347-8032-EB3275E65C88}" destId="{20309411-5254-AC4F-8F13-A7D792A4643A}" srcOrd="0" destOrd="0" presId="urn:microsoft.com/office/officeart/2005/8/layout/orgChart1"/>
    <dgm:cxn modelId="{89DA1A63-579D-8545-998E-B3E1BC6C4AB8}" type="presParOf" srcId="{21201F77-0E8B-B347-8032-EB3275E65C88}" destId="{22523B9F-E15F-7746-A463-F9460BF60B8E}" srcOrd="1" destOrd="0" presId="urn:microsoft.com/office/officeart/2005/8/layout/orgChart1"/>
    <dgm:cxn modelId="{6D6F031E-E3D7-E541-9C4B-0AEBF40237AE}" type="presParOf" srcId="{A5EBDC25-D7A5-954A-9776-98E8FE9E2DF5}" destId="{8660F56C-E74F-E84F-9A9E-D34BFA3F0742}" srcOrd="1" destOrd="0" presId="urn:microsoft.com/office/officeart/2005/8/layout/orgChart1"/>
    <dgm:cxn modelId="{F635B106-409A-164A-B738-4F5E7BDA1738}" type="presParOf" srcId="{8660F56C-E74F-E84F-9A9E-D34BFA3F0742}" destId="{428E421C-48EB-CE41-B69F-D315151B6DF0}" srcOrd="0" destOrd="0" presId="urn:microsoft.com/office/officeart/2005/8/layout/orgChart1"/>
    <dgm:cxn modelId="{D00D140C-8059-C347-B353-9C76FC8CFA04}" type="presParOf" srcId="{8660F56C-E74F-E84F-9A9E-D34BFA3F0742}" destId="{42BA4BDC-AA43-D34C-8FD2-670442860F30}" srcOrd="1" destOrd="0" presId="urn:microsoft.com/office/officeart/2005/8/layout/orgChart1"/>
    <dgm:cxn modelId="{0A3462A2-37AB-414F-9DC5-6D29B46A75C3}" type="presParOf" srcId="{42BA4BDC-AA43-D34C-8FD2-670442860F30}" destId="{D3D5B888-84A3-394A-9CD1-ACF9C727FBD1}" srcOrd="0" destOrd="0" presId="urn:microsoft.com/office/officeart/2005/8/layout/orgChart1"/>
    <dgm:cxn modelId="{FED00808-0F2F-D743-A6DF-6CB54A8A7EFA}" type="presParOf" srcId="{D3D5B888-84A3-394A-9CD1-ACF9C727FBD1}" destId="{7E965C7C-4B8A-AE45-AB57-CAB6E870719C}" srcOrd="0" destOrd="0" presId="urn:microsoft.com/office/officeart/2005/8/layout/orgChart1"/>
    <dgm:cxn modelId="{517EA62A-B8DC-4F4C-AC8C-62670B7918E2}" type="presParOf" srcId="{D3D5B888-84A3-394A-9CD1-ACF9C727FBD1}" destId="{32031984-232F-B341-80FC-D5181034D217}" srcOrd="1" destOrd="0" presId="urn:microsoft.com/office/officeart/2005/8/layout/orgChart1"/>
    <dgm:cxn modelId="{8DBF8BBE-871C-E045-894C-9E5BDC92E496}" type="presParOf" srcId="{42BA4BDC-AA43-D34C-8FD2-670442860F30}" destId="{F3668CC7-AA22-2E4F-B6C7-8784B86B8660}" srcOrd="1" destOrd="0" presId="urn:microsoft.com/office/officeart/2005/8/layout/orgChart1"/>
    <dgm:cxn modelId="{121C9443-DA75-9C40-A692-9080845FD2B2}" type="presParOf" srcId="{F3668CC7-AA22-2E4F-B6C7-8784B86B8660}" destId="{015BE0DC-2849-BB4B-BBB8-DF79C307780C}" srcOrd="0" destOrd="0" presId="urn:microsoft.com/office/officeart/2005/8/layout/orgChart1"/>
    <dgm:cxn modelId="{C3A67084-4CF8-A140-8594-52552925BF36}" type="presParOf" srcId="{F3668CC7-AA22-2E4F-B6C7-8784B86B8660}" destId="{721C372A-B1E3-634C-B573-795A44F81BCB}" srcOrd="1" destOrd="0" presId="urn:microsoft.com/office/officeart/2005/8/layout/orgChart1"/>
    <dgm:cxn modelId="{29C02D6E-9B8F-334F-B60C-F835E348F088}" type="presParOf" srcId="{721C372A-B1E3-634C-B573-795A44F81BCB}" destId="{A135EB3B-96BD-534B-B572-9DCB1AE0A9C7}" srcOrd="0" destOrd="0" presId="urn:microsoft.com/office/officeart/2005/8/layout/orgChart1"/>
    <dgm:cxn modelId="{5350376D-19A3-1B4A-82D0-F5F0023E7719}" type="presParOf" srcId="{A135EB3B-96BD-534B-B572-9DCB1AE0A9C7}" destId="{FF0C546C-7B8A-6141-8994-C8A503C63757}" srcOrd="0" destOrd="0" presId="urn:microsoft.com/office/officeart/2005/8/layout/orgChart1"/>
    <dgm:cxn modelId="{D29056F1-7E37-1647-8863-72DFF60B4409}" type="presParOf" srcId="{A135EB3B-96BD-534B-B572-9DCB1AE0A9C7}" destId="{25B23F4C-15FC-804C-B4B3-A9684D05E651}" srcOrd="1" destOrd="0" presId="urn:microsoft.com/office/officeart/2005/8/layout/orgChart1"/>
    <dgm:cxn modelId="{4DF6A74F-5E08-654B-928F-EC0E2992E560}" type="presParOf" srcId="{721C372A-B1E3-634C-B573-795A44F81BCB}" destId="{F4B89E62-BD70-634F-A7A0-596E9FC2D8F9}" srcOrd="1" destOrd="0" presId="urn:microsoft.com/office/officeart/2005/8/layout/orgChart1"/>
    <dgm:cxn modelId="{F94A0ABA-CABC-9D42-9AF7-B395282D7E96}" type="presParOf" srcId="{721C372A-B1E3-634C-B573-795A44F81BCB}" destId="{415A7E56-0FEC-6C46-8DC2-A485598B0FAE}" srcOrd="2" destOrd="0" presId="urn:microsoft.com/office/officeart/2005/8/layout/orgChart1"/>
    <dgm:cxn modelId="{46700788-302F-F847-A2F5-474FD3BC01ED}" type="presParOf" srcId="{42BA4BDC-AA43-D34C-8FD2-670442860F30}" destId="{329E171D-DE2A-784B-9734-50BBFE2A51D8}" srcOrd="2" destOrd="0" presId="urn:microsoft.com/office/officeart/2005/8/layout/orgChart1"/>
    <dgm:cxn modelId="{A38A5D6B-35A4-FE41-8378-50CF7806E359}" type="presParOf" srcId="{A5EBDC25-D7A5-954A-9776-98E8FE9E2DF5}" destId="{A44DBF64-E822-3A43-B39B-16C5499599B7}" srcOrd="2" destOrd="0" presId="urn:microsoft.com/office/officeart/2005/8/layout/orgChart1"/>
    <dgm:cxn modelId="{27232D40-6E63-CA49-AAAB-3D09A8B9FBC0}" type="presParOf" srcId="{90D73F5A-40C7-624C-9E16-7A86FAEA5505}" destId="{0DC61DFA-5ADF-CC43-A823-C2389BFDED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3A967D-E371-C34C-9A29-14F74C815758}">
      <dsp:nvSpPr>
        <dsp:cNvPr id="0" name=""/>
        <dsp:cNvSpPr/>
      </dsp:nvSpPr>
      <dsp:spPr>
        <a:xfrm>
          <a:off x="2740819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314"/>
              </a:lnTo>
              <a:lnTo>
                <a:pt x="1499905" y="260314"/>
              </a:lnTo>
              <a:lnTo>
                <a:pt x="1499905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240913" y="2163942"/>
          <a:ext cx="1499905" cy="520628"/>
        </a:xfrm>
        <a:custGeom>
          <a:avLst/>
          <a:gdLst/>
          <a:ahLst/>
          <a:cxnLst/>
          <a:rect l="0" t="0" r="0" b="0"/>
          <a:pathLst>
            <a:path>
              <a:moveTo>
                <a:pt x="1499905" y="0"/>
              </a:moveTo>
              <a:lnTo>
                <a:pt x="1499905" y="260314"/>
              </a:lnTo>
              <a:lnTo>
                <a:pt x="0" y="260314"/>
              </a:lnTo>
              <a:lnTo>
                <a:pt x="0" y="520628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01227" y="802251"/>
          <a:ext cx="2479183" cy="1361691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90 Potential Sites across North Carolina</a:t>
          </a:r>
        </a:p>
      </dsp:txBody>
      <dsp:txXfrm>
        <a:off x="1501227" y="802251"/>
        <a:ext cx="2479183" cy="1361691"/>
      </dsp:txXfrm>
    </dsp:sp>
    <dsp:sp modelId="{C00300E3-86EE-D748-B549-AAE6EE41FFA4}">
      <dsp:nvSpPr>
        <dsp:cNvPr id="0" name=""/>
        <dsp:cNvSpPr/>
      </dsp:nvSpPr>
      <dsp:spPr>
        <a:xfrm>
          <a:off x="1321" y="2684571"/>
          <a:ext cx="2479183" cy="156735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27%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7% Below Poverty Line</a:t>
          </a:r>
          <a:endParaRPr lang="en-US" sz="1600" kern="1200" dirty="0"/>
        </a:p>
      </dsp:txBody>
      <dsp:txXfrm>
        <a:off x="1321" y="2684571"/>
        <a:ext cx="2479183" cy="1567352"/>
      </dsp:txXfrm>
    </dsp:sp>
    <dsp:sp modelId="{20309411-5254-AC4F-8F13-A7D792A4643A}">
      <dsp:nvSpPr>
        <dsp:cNvPr id="0" name=""/>
        <dsp:cNvSpPr/>
      </dsp:nvSpPr>
      <dsp:spPr>
        <a:xfrm>
          <a:off x="3001133" y="2684571"/>
          <a:ext cx="2479183" cy="1579797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60% Black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25% Below Poverty line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dirty="0"/>
            <a:t>Low groundwater table</a:t>
          </a:r>
          <a:endParaRPr lang="en-US" sz="1600" kern="1200" dirty="0"/>
        </a:p>
      </dsp:txBody>
      <dsp:txXfrm>
        <a:off x="3001133" y="2684571"/>
        <a:ext cx="2479183" cy="15797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5BE0DC-2849-BB4B-BBB8-DF79C307780C}">
      <dsp:nvSpPr>
        <dsp:cNvPr id="0" name=""/>
        <dsp:cNvSpPr/>
      </dsp:nvSpPr>
      <dsp:spPr>
        <a:xfrm>
          <a:off x="2973557" y="2840895"/>
          <a:ext cx="299987" cy="132350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323506"/>
              </a:lnTo>
              <a:lnTo>
                <a:pt x="299987" y="1323506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8E421C-48EB-CE41-B69F-D315151B6DF0}">
      <dsp:nvSpPr>
        <dsp:cNvPr id="0" name=""/>
        <dsp:cNvSpPr/>
      </dsp:nvSpPr>
      <dsp:spPr>
        <a:xfrm>
          <a:off x="3727804" y="1921711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43A967D-E371-C34C-9A29-14F74C815758}">
      <dsp:nvSpPr>
        <dsp:cNvPr id="0" name=""/>
        <dsp:cNvSpPr/>
      </dsp:nvSpPr>
      <dsp:spPr>
        <a:xfrm>
          <a:off x="2439600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31507"/>
              </a:lnTo>
              <a:lnTo>
                <a:pt x="1333924" y="231507"/>
              </a:lnTo>
              <a:lnTo>
                <a:pt x="1333924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C62E8AC-28FF-0A45-9E48-89B89EC1FC7B}">
      <dsp:nvSpPr>
        <dsp:cNvPr id="0" name=""/>
        <dsp:cNvSpPr/>
      </dsp:nvSpPr>
      <dsp:spPr>
        <a:xfrm>
          <a:off x="223742" y="2869194"/>
          <a:ext cx="330725" cy="10142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14223"/>
              </a:lnTo>
              <a:lnTo>
                <a:pt x="330725" y="1014223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DE3691-3A36-DE4D-B4D1-0B75919AABBF}">
      <dsp:nvSpPr>
        <dsp:cNvPr id="0" name=""/>
        <dsp:cNvSpPr/>
      </dsp:nvSpPr>
      <dsp:spPr>
        <a:xfrm>
          <a:off x="1059955" y="1923783"/>
          <a:ext cx="91440" cy="46301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463015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984CF4C-A28B-6D4F-ADA4-F0CD0C757846}">
      <dsp:nvSpPr>
        <dsp:cNvPr id="0" name=""/>
        <dsp:cNvSpPr/>
      </dsp:nvSpPr>
      <dsp:spPr>
        <a:xfrm>
          <a:off x="1105675" y="576795"/>
          <a:ext cx="1333924" cy="463015"/>
        </a:xfrm>
        <a:custGeom>
          <a:avLst/>
          <a:gdLst/>
          <a:ahLst/>
          <a:cxnLst/>
          <a:rect l="0" t="0" r="0" b="0"/>
          <a:pathLst>
            <a:path>
              <a:moveTo>
                <a:pt x="1333924" y="0"/>
              </a:moveTo>
              <a:lnTo>
                <a:pt x="1333924" y="231507"/>
              </a:lnTo>
              <a:lnTo>
                <a:pt x="0" y="231507"/>
              </a:lnTo>
              <a:lnTo>
                <a:pt x="0" y="463015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D978BA1-2C34-4143-A70A-2ECFAA982810}">
      <dsp:nvSpPr>
        <dsp:cNvPr id="0" name=""/>
        <dsp:cNvSpPr/>
      </dsp:nvSpPr>
      <dsp:spPr>
        <a:xfrm>
          <a:off x="1539212" y="41726"/>
          <a:ext cx="1800775" cy="535069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7780" tIns="17780" rIns="17780" bIns="177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/>
            <a:t>Site Choice</a:t>
          </a:r>
        </a:p>
      </dsp:txBody>
      <dsp:txXfrm>
        <a:off x="1539212" y="41726"/>
        <a:ext cx="1800775" cy="535069"/>
      </dsp:txXfrm>
    </dsp:sp>
    <dsp:sp modelId="{C00300E3-86EE-D748-B549-AAE6EE41FFA4}">
      <dsp:nvSpPr>
        <dsp:cNvPr id="0" name=""/>
        <dsp:cNvSpPr/>
      </dsp:nvSpPr>
      <dsp:spPr>
        <a:xfrm>
          <a:off x="3258" y="1039810"/>
          <a:ext cx="2204833" cy="883972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Chatham County</a:t>
          </a:r>
        </a:p>
      </dsp:txBody>
      <dsp:txXfrm>
        <a:off x="3258" y="1039810"/>
        <a:ext cx="2204833" cy="883972"/>
      </dsp:txXfrm>
    </dsp:sp>
    <dsp:sp modelId="{7F4DD317-BF74-D94C-AB30-88C899F8D5A2}">
      <dsp:nvSpPr>
        <dsp:cNvPr id="0" name=""/>
        <dsp:cNvSpPr/>
      </dsp:nvSpPr>
      <dsp:spPr>
        <a:xfrm>
          <a:off x="3258" y="2386798"/>
          <a:ext cx="2204833" cy="482395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Publicly</a:t>
          </a:r>
          <a:r>
            <a:rPr lang="en-US" sz="2000" b="0" i="0" kern="1200" dirty="0"/>
            <a:t> Owned</a:t>
          </a:r>
        </a:p>
      </dsp:txBody>
      <dsp:txXfrm>
        <a:off x="3258" y="2386798"/>
        <a:ext cx="2204833" cy="482395"/>
      </dsp:txXfrm>
    </dsp:sp>
    <dsp:sp modelId="{134C45BE-B506-8149-98EB-9AF317A6C146}">
      <dsp:nvSpPr>
        <dsp:cNvPr id="0" name=""/>
        <dsp:cNvSpPr/>
      </dsp:nvSpPr>
      <dsp:spPr>
        <a:xfrm>
          <a:off x="554467" y="3332209"/>
          <a:ext cx="2204833" cy="1102416"/>
        </a:xfrm>
        <a:prstGeom prst="rect">
          <a:avLst/>
        </a:prstGeom>
        <a:solidFill>
          <a:schemeClr val="accent1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Open to </a:t>
          </a:r>
          <a:r>
            <a:rPr lang="en-US" sz="2000" u="sng" kern="1200" dirty="0"/>
            <a:t>Public Discussion </a:t>
          </a:r>
        </a:p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u="none" kern="1200" dirty="0"/>
            <a:t>Strong opposition</a:t>
          </a:r>
        </a:p>
      </dsp:txBody>
      <dsp:txXfrm>
        <a:off x="554467" y="3332209"/>
        <a:ext cx="2204833" cy="1102416"/>
      </dsp:txXfrm>
    </dsp:sp>
    <dsp:sp modelId="{20309411-5254-AC4F-8F13-A7D792A4643A}">
      <dsp:nvSpPr>
        <dsp:cNvPr id="0" name=""/>
        <dsp:cNvSpPr/>
      </dsp:nvSpPr>
      <dsp:spPr>
        <a:xfrm>
          <a:off x="2671107" y="1039810"/>
          <a:ext cx="2204833" cy="881900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rgbClr val="FFC0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i="0" kern="1200" dirty="0"/>
            <a:t>Warren County</a:t>
          </a:r>
        </a:p>
      </dsp:txBody>
      <dsp:txXfrm>
        <a:off x="2671107" y="1039810"/>
        <a:ext cx="2204833" cy="881900"/>
      </dsp:txXfrm>
    </dsp:sp>
    <dsp:sp modelId="{7E965C7C-4B8A-AE45-AB57-CAB6E870719C}">
      <dsp:nvSpPr>
        <dsp:cNvPr id="0" name=""/>
        <dsp:cNvSpPr/>
      </dsp:nvSpPr>
      <dsp:spPr>
        <a:xfrm flipH="1">
          <a:off x="2773566" y="2384726"/>
          <a:ext cx="1999916" cy="456169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0" i="0" u="sng" kern="1200" dirty="0"/>
            <a:t>Privately</a:t>
          </a:r>
          <a:r>
            <a:rPr lang="en-US" sz="2000" b="0" i="0" kern="1200" dirty="0"/>
            <a:t> Owned</a:t>
          </a:r>
          <a:endParaRPr lang="en-US" sz="2000" kern="1200" dirty="0"/>
        </a:p>
      </dsp:txBody>
      <dsp:txXfrm>
        <a:off x="2773566" y="2384726"/>
        <a:ext cx="1999916" cy="456169"/>
      </dsp:txXfrm>
    </dsp:sp>
    <dsp:sp modelId="{FF0C546C-7B8A-6141-8994-C8A503C63757}">
      <dsp:nvSpPr>
        <dsp:cNvPr id="0" name=""/>
        <dsp:cNvSpPr/>
      </dsp:nvSpPr>
      <dsp:spPr>
        <a:xfrm>
          <a:off x="3273545" y="3303910"/>
          <a:ext cx="2204833" cy="1720982"/>
        </a:xfrm>
        <a:prstGeom prst="rect">
          <a:avLst/>
        </a:prstGeom>
        <a:solidFill>
          <a:schemeClr val="accent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700" tIns="12700" rIns="12700" bIns="127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Available for state purchase even w/ public </a:t>
          </a:r>
          <a:r>
            <a:rPr lang="en-US" sz="2000" u="none" kern="1200" dirty="0"/>
            <a:t>Strong opposition</a:t>
          </a:r>
          <a:r>
            <a:rPr lang="en-US" sz="2000" kern="1200" dirty="0"/>
            <a:t>  </a:t>
          </a:r>
        </a:p>
      </dsp:txBody>
      <dsp:txXfrm>
        <a:off x="3273545" y="3303910"/>
        <a:ext cx="2204833" cy="17209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B11F2D8-F06B-6747-AD92-7302F0635C00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12FF36-963E-824B-822E-632436A577E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33363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g301e43a559d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9" name="Google Shape;359;g301e43a559d_0_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60" name="Google Shape;360;g301e43a559d_0_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A261D7-6030-567F-0122-5BC2F3CB0E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0F8794F-B75A-B146-663F-9E1F81828A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6C6A12-D016-31E5-E251-56BFB564E5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1A1096-E8A4-A894-BD12-D2C4B76A0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B366EF-AE43-5AF0-0648-8076E13E2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7091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B7593-ED88-82CF-66D2-E94F8B0E82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AE8476-E3D1-4ADE-917F-5237BDD86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DD32A41-13E4-CCEA-DBF1-8C41B02C53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BD2334-5DA6-5789-65C0-B8C6BE8909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7B09674-922F-F455-DE03-1B3BCB878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80495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98CEF76-BBC9-40B0-AFFE-CC1695BC91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D5C0254-4081-7ED1-63C1-1616764600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DBA909-0D68-4DBF-8317-8986C85370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3A34D3-E64F-E833-CB99-40E9383619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93AA80-3CE8-2BC5-2DB2-11423C52C6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1163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53272248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/content/citations">
    <p:bg>
      <p:bgPr>
        <a:solidFill>
          <a:srgbClr val="0F414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615820" y="195944"/>
            <a:ext cx="10067731" cy="1150672"/>
          </a:xfrm>
        </p:spPr>
        <p:txBody>
          <a:bodyPr>
            <a:noAutofit/>
          </a:bodyPr>
          <a:lstStyle>
            <a:lvl1pPr>
              <a:defRPr sz="30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615689" y="2371395"/>
            <a:ext cx="10944355" cy="4234678"/>
          </a:xfrm>
        </p:spPr>
        <p:txBody>
          <a:bodyPr>
            <a:normAutofit/>
          </a:bodyPr>
          <a:lstStyle>
            <a:lvl1pPr marL="342900" indent="-342900">
              <a:buClr>
                <a:schemeClr val="bg1"/>
              </a:buClr>
              <a:buFont typeface="+mj-lt"/>
              <a:buAutoNum type="arabicPeriod"/>
              <a:defRPr sz="18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800100" indent="-342900">
              <a:buClr>
                <a:schemeClr val="bg1"/>
              </a:buClr>
              <a:buFont typeface="+mj-lt"/>
              <a:buAutoNum type="arabicPeriod"/>
              <a:defRPr sz="16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57300" indent="-342900">
              <a:buClr>
                <a:schemeClr val="bg1"/>
              </a:buClr>
              <a:buFont typeface="+mj-lt"/>
              <a:buAutoNum type="arabicPeriod"/>
              <a:defRPr sz="14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chemeClr val="bg1"/>
              </a:buClr>
              <a:buFont typeface="+mj-lt"/>
              <a:buAutoNum type="arabicPeriod"/>
              <a:defRPr sz="1200">
                <a:solidFill>
                  <a:schemeClr val="bg1"/>
                </a:solidFill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>
          <a:xfrm flipV="1">
            <a:off x="0" y="1567543"/>
            <a:ext cx="10683551" cy="13304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73395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4236" y="658626"/>
            <a:ext cx="9879563" cy="494927"/>
          </a:xfrm>
        </p:spPr>
        <p:txBody>
          <a:bodyPr>
            <a:normAutofit/>
          </a:bodyPr>
          <a:lstStyle>
            <a:lvl1pPr>
              <a:defRPr sz="2800" b="1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Oval 5"/>
          <p:cNvSpPr/>
          <p:nvPr userDrawn="1"/>
        </p:nvSpPr>
        <p:spPr>
          <a:xfrm>
            <a:off x="697385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Oval 8"/>
          <p:cNvSpPr/>
          <p:nvPr userDrawn="1"/>
        </p:nvSpPr>
        <p:spPr>
          <a:xfrm>
            <a:off x="1574170" y="2195519"/>
            <a:ext cx="3318690" cy="3318690"/>
          </a:xfrm>
          <a:prstGeom prst="ellipse">
            <a:avLst/>
          </a:prstGeom>
          <a:noFill/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" name="Oval 9"/>
          <p:cNvSpPr/>
          <p:nvPr userDrawn="1"/>
        </p:nvSpPr>
        <p:spPr>
          <a:xfrm>
            <a:off x="4274010" y="2195519"/>
            <a:ext cx="3318690" cy="3318690"/>
          </a:xfrm>
          <a:prstGeom prst="ellipse">
            <a:avLst/>
          </a:prstGeom>
          <a:noFill/>
          <a:ln w="50800">
            <a:solidFill>
              <a:srgbClr val="B3B3B3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4274010" y="2216577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1574170" y="2222100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12" name="Text Placeholder 4"/>
          <p:cNvSpPr>
            <a:spLocks noGrp="1"/>
          </p:cNvSpPr>
          <p:nvPr>
            <p:ph type="body" sz="quarter" idx="12"/>
          </p:nvPr>
        </p:nvSpPr>
        <p:spPr>
          <a:xfrm>
            <a:off x="6973850" y="2216681"/>
            <a:ext cx="3318690" cy="3318690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 baseline="0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109504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8309" y="365125"/>
            <a:ext cx="10955382" cy="1291113"/>
          </a:xfrm>
        </p:spPr>
        <p:txBody>
          <a:bodyPr>
            <a:normAutofit/>
          </a:bodyPr>
          <a:lstStyle>
            <a:lvl1pPr>
              <a:defRPr sz="2800" b="1" i="0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444"/>
          <a:stretch>
            <a:fillRect/>
          </a:stretch>
        </p:blipFill>
        <p:spPr>
          <a:xfrm>
            <a:off x="0" y="1656238"/>
            <a:ext cx="9141806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86" t="89444" r="58955"/>
          <a:stretch/>
        </p:blipFill>
        <p:spPr>
          <a:xfrm>
            <a:off x="9135291" y="1671262"/>
            <a:ext cx="3049621" cy="723900"/>
          </a:xfrm>
          <a:custGeom>
            <a:avLst/>
            <a:gdLst>
              <a:gd name="connsiteX0" fmla="*/ 0 w 9141806"/>
              <a:gd name="connsiteY0" fmla="*/ 0 h 723900"/>
              <a:gd name="connsiteX1" fmla="*/ 9141806 w 9141806"/>
              <a:gd name="connsiteY1" fmla="*/ 0 h 723900"/>
              <a:gd name="connsiteX2" fmla="*/ 9141806 w 9141806"/>
              <a:gd name="connsiteY2" fmla="*/ 723900 h 723900"/>
              <a:gd name="connsiteX3" fmla="*/ 0 w 9141806"/>
              <a:gd name="connsiteY3" fmla="*/ 723900 h 72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141806" h="723900">
                <a:moveTo>
                  <a:pt x="0" y="0"/>
                </a:moveTo>
                <a:lnTo>
                  <a:pt x="9141806" y="0"/>
                </a:lnTo>
                <a:lnTo>
                  <a:pt x="9141806" y="723900"/>
                </a:lnTo>
                <a:lnTo>
                  <a:pt x="0" y="723900"/>
                </a:lnTo>
                <a:close/>
              </a:path>
            </a:pathLst>
          </a:custGeom>
        </p:spPr>
      </p:pic>
      <p:sp>
        <p:nvSpPr>
          <p:cNvPr id="12" name="Oval 11"/>
          <p:cNvSpPr>
            <a:spLocks noChangeAspect="1"/>
          </p:cNvSpPr>
          <p:nvPr userDrawn="1"/>
        </p:nvSpPr>
        <p:spPr>
          <a:xfrm>
            <a:off x="623480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764873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sz="quarter" idx="13" hasCustomPrompt="1"/>
          </p:nvPr>
        </p:nvSpPr>
        <p:spPr>
          <a:xfrm>
            <a:off x="618309" y="3189027"/>
            <a:ext cx="3218050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18" name="Text Placeholder 17"/>
          <p:cNvSpPr>
            <a:spLocks noGrp="1"/>
          </p:cNvSpPr>
          <p:nvPr>
            <p:ph type="body" sz="quarter" idx="14" hasCustomPrompt="1"/>
          </p:nvPr>
        </p:nvSpPr>
        <p:spPr>
          <a:xfrm>
            <a:off x="617945" y="3663821"/>
            <a:ext cx="3226565" cy="2898775"/>
          </a:xfrm>
        </p:spPr>
        <p:txBody>
          <a:bodyPr>
            <a:noAutofit/>
          </a:bodyPr>
          <a:lstStyle>
            <a:lvl1pPr marL="2857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7429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200150" indent="-28575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5430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00250" indent="-17145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3" name="Oval 12"/>
          <p:cNvSpPr>
            <a:spLocks noChangeAspect="1"/>
          </p:cNvSpPr>
          <p:nvPr userDrawn="1"/>
        </p:nvSpPr>
        <p:spPr>
          <a:xfrm>
            <a:off x="4482354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Picture Placeholder 2"/>
          <p:cNvSpPr>
            <a:spLocks noGrp="1"/>
          </p:cNvSpPr>
          <p:nvPr>
            <p:ph type="pic" sz="quarter" idx="19" hasCustomPrompt="1"/>
          </p:nvPr>
        </p:nvSpPr>
        <p:spPr>
          <a:xfrm>
            <a:off x="4623747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19" name="Text Placeholder 15"/>
          <p:cNvSpPr>
            <a:spLocks noGrp="1"/>
          </p:cNvSpPr>
          <p:nvPr>
            <p:ph type="body" sz="quarter" idx="15" hasCustomPrompt="1"/>
          </p:nvPr>
        </p:nvSpPr>
        <p:spPr>
          <a:xfrm>
            <a:off x="4483839" y="3180590"/>
            <a:ext cx="3191743" cy="344488"/>
          </a:xfrm>
        </p:spPr>
        <p:txBody>
          <a:bodyPr>
            <a:no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0" name="Text Placeholder 17"/>
          <p:cNvSpPr>
            <a:spLocks noGrp="1"/>
          </p:cNvSpPr>
          <p:nvPr>
            <p:ph type="body" sz="quarter" idx="16" hasCustomPrompt="1"/>
          </p:nvPr>
        </p:nvSpPr>
        <p:spPr>
          <a:xfrm>
            <a:off x="4482354" y="366308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4" name="Oval 13"/>
          <p:cNvSpPr>
            <a:spLocks noChangeAspect="1"/>
          </p:cNvSpPr>
          <p:nvPr userDrawn="1"/>
        </p:nvSpPr>
        <p:spPr>
          <a:xfrm>
            <a:off x="8339863" y="1943512"/>
            <a:ext cx="786908" cy="786908"/>
          </a:xfrm>
          <a:prstGeom prst="ellipse">
            <a:avLst/>
          </a:prstGeom>
          <a:solidFill>
            <a:schemeClr val="bg1"/>
          </a:solidFill>
          <a:ln w="50800">
            <a:solidFill>
              <a:srgbClr val="DC44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Picture Placeholder 2"/>
          <p:cNvSpPr>
            <a:spLocks noGrp="1"/>
          </p:cNvSpPr>
          <p:nvPr>
            <p:ph type="pic" sz="quarter" idx="20" hasCustomPrompt="1"/>
          </p:nvPr>
        </p:nvSpPr>
        <p:spPr>
          <a:xfrm>
            <a:off x="8481256" y="2084905"/>
            <a:ext cx="504121" cy="504122"/>
          </a:xfrm>
        </p:spPr>
        <p:txBody>
          <a:bodyPr anchor="ctr" anchorCtr="0">
            <a:noAutofit/>
          </a:bodyPr>
          <a:lstStyle>
            <a:lvl1pPr marL="0" indent="0" algn="ctr">
              <a:buNone/>
              <a:defRPr sz="800"/>
            </a:lvl1pPr>
          </a:lstStyle>
          <a:p>
            <a:r>
              <a:rPr lang="en-US" dirty="0"/>
              <a:t>Icon image</a:t>
            </a:r>
          </a:p>
        </p:txBody>
      </p:sp>
      <p:sp>
        <p:nvSpPr>
          <p:cNvPr id="21" name="Text Placeholder 15"/>
          <p:cNvSpPr>
            <a:spLocks noGrp="1"/>
          </p:cNvSpPr>
          <p:nvPr>
            <p:ph type="body" sz="quarter" idx="17" hasCustomPrompt="1"/>
          </p:nvPr>
        </p:nvSpPr>
        <p:spPr>
          <a:xfrm>
            <a:off x="8355642" y="3189397"/>
            <a:ext cx="3218050" cy="344488"/>
          </a:xfrm>
        </p:spPr>
        <p:txBody>
          <a:bodyPr>
            <a:normAutofit/>
          </a:bodyPr>
          <a:lstStyle>
            <a:lvl1pPr marL="0" indent="0">
              <a:buNone/>
              <a:defRPr sz="2000" b="1" baseline="0">
                <a:solidFill>
                  <a:srgbClr val="DC4405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en-US" dirty="0"/>
              <a:t>Header</a:t>
            </a:r>
          </a:p>
        </p:txBody>
      </p:sp>
      <p:sp>
        <p:nvSpPr>
          <p:cNvPr id="22" name="Text Placeholder 17"/>
          <p:cNvSpPr>
            <a:spLocks noGrp="1"/>
          </p:cNvSpPr>
          <p:nvPr>
            <p:ph type="body" sz="quarter" idx="18" hasCustomPrompt="1"/>
          </p:nvPr>
        </p:nvSpPr>
        <p:spPr>
          <a:xfrm>
            <a:off x="8355278" y="3664191"/>
            <a:ext cx="3226565" cy="2898775"/>
          </a:xfrm>
        </p:spPr>
        <p:txBody>
          <a:bodyPr>
            <a:noAutofit/>
          </a:bodyPr>
          <a:lstStyle>
            <a:lvl1pPr marL="2286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8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 marL="6858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6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 marL="11430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4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 marL="16002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 marL="2057400" indent="-228600">
              <a:buClr>
                <a:srgbClr val="DC4405"/>
              </a:buClr>
              <a:buFont typeface="Courier New" panose="02070309020205020404" pitchFamily="49" charset="0"/>
              <a:buChar char="o"/>
              <a:defRPr sz="1200">
                <a:latin typeface="+mn-lt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</p:spTree>
    <p:extLst>
      <p:ext uri="{BB962C8B-B14F-4D97-AF65-F5344CB8AC3E}">
        <p14:creationId xmlns:p14="http://schemas.microsoft.com/office/powerpoint/2010/main" val="183126224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ig Concep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 userDrawn="1"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tx1">
              <a:alpha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 Placeholder 15"/>
          <p:cNvSpPr>
            <a:spLocks noGrp="1"/>
          </p:cNvSpPr>
          <p:nvPr>
            <p:ph type="body" sz="quarter" idx="13"/>
          </p:nvPr>
        </p:nvSpPr>
        <p:spPr>
          <a:xfrm>
            <a:off x="3807253" y="2547257"/>
            <a:ext cx="7230861" cy="181947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4800" b="1">
                <a:solidFill>
                  <a:schemeClr val="bg1"/>
                </a:solidFill>
                <a:latin typeface="+mj-lt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>
          <a:xfrm flipH="1">
            <a:off x="3095949" y="2133599"/>
            <a:ext cx="6351" cy="2590800"/>
          </a:xfrm>
          <a:prstGeom prst="line">
            <a:avLst/>
          </a:prstGeom>
          <a:ln w="127000" cmpd="sng">
            <a:solidFill>
              <a:srgbClr val="ABD6D9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122" y="2823579"/>
            <a:ext cx="971706" cy="126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90973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10/06/25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2076211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Large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08430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08430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buClr>
                <a:schemeClr val="accent1"/>
              </a:buClr>
              <a:defRPr sz="1800"/>
            </a:lvl1pPr>
            <a:lvl2pPr>
              <a:lnSpc>
                <a:spcPct val="100000"/>
              </a:lnSpc>
              <a:buClr>
                <a:schemeClr val="accent1"/>
              </a:buClr>
              <a:defRPr sz="1600"/>
            </a:lvl2pPr>
            <a:lvl3pPr>
              <a:lnSpc>
                <a:spcPct val="100000"/>
              </a:lnSpc>
              <a:buClr>
                <a:schemeClr val="accent1"/>
              </a:buClr>
              <a:defRPr sz="1400"/>
            </a:lvl3pPr>
            <a:lvl4pPr>
              <a:lnSpc>
                <a:spcPct val="100000"/>
              </a:lnSpc>
              <a:buClr>
                <a:schemeClr val="accent1"/>
              </a:buClr>
              <a:defRPr sz="1200"/>
            </a:lvl4pPr>
            <a:lvl5pPr>
              <a:lnSpc>
                <a:spcPct val="100000"/>
              </a:lnSpc>
              <a:buClr>
                <a:schemeClr val="accent1"/>
              </a:buClr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69045" y="0"/>
            <a:ext cx="5210175" cy="5961063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9734198"/>
      </p:ext>
    </p:extLst>
  </p:cSld>
  <p:clrMapOvr>
    <a:masterClrMapping/>
  </p:clrMapOvr>
  <p:hf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Content, and Three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C16441-0F1F-453B-BACF-543CEDE2A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1046163"/>
            <a:ext cx="5445369" cy="1114784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EC9302-80D9-4A88-8591-DE2D4BA1F9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2506662"/>
            <a:ext cx="5445370" cy="3454523"/>
          </a:xfrm>
        </p:spPr>
        <p:txBody>
          <a:bodyPr lIns="0" tIns="0" rIns="0" bIns="0">
            <a:noAutofit/>
          </a:bodyPr>
          <a:lstStyle>
            <a:lvl1pPr>
              <a:lnSpc>
                <a:spcPct val="100000"/>
              </a:lnSpc>
              <a:defRPr sz="1800"/>
            </a:lvl1pPr>
            <a:lvl2pPr>
              <a:lnSpc>
                <a:spcPct val="100000"/>
              </a:lnSpc>
              <a:defRPr sz="1600"/>
            </a:lvl2pPr>
            <a:lvl3pPr>
              <a:lnSpc>
                <a:spcPct val="100000"/>
              </a:lnSpc>
              <a:defRPr sz="1400"/>
            </a:lvl3pPr>
            <a:lvl4pPr>
              <a:lnSpc>
                <a:spcPct val="100000"/>
              </a:lnSpc>
              <a:defRPr sz="1200"/>
            </a:lvl4pPr>
            <a:lvl5pPr>
              <a:lnSpc>
                <a:spcPct val="100000"/>
              </a:lnSpc>
              <a:defRPr sz="12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8" name="Content Placeholder 16">
            <a:extLst>
              <a:ext uri="{FF2B5EF4-FFF2-40B4-BE49-F238E27FC236}">
                <a16:creationId xmlns:a16="http://schemas.microsoft.com/office/drawing/2014/main" id="{6AEAE6ED-58FA-4039-939A-E4032520CB3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accent3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502AABE-45EB-48A5-AD25-47BD8B79DF6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919755" y="1"/>
            <a:ext cx="3430408" cy="4091942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-24055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1804745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9">
            <a:extLst>
              <a:ext uri="{FF2B5EF4-FFF2-40B4-BE49-F238E27FC236}">
                <a16:creationId xmlns:a16="http://schemas.microsoft.com/office/drawing/2014/main" id="{63A2A33D-4D91-454D-A35B-6DA97069EC3F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9542186" y="555157"/>
            <a:ext cx="2649814" cy="4298197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21" name="Picture Placeholder 9">
            <a:extLst>
              <a:ext uri="{FF2B5EF4-FFF2-40B4-BE49-F238E27FC236}">
                <a16:creationId xmlns:a16="http://schemas.microsoft.com/office/drawing/2014/main" id="{7EC67FB7-777C-473E-95B8-585AA8E6640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5919754" y="4289110"/>
            <a:ext cx="3430407" cy="1672075"/>
          </a:xfrm>
          <a:solidFill>
            <a:schemeClr val="bg1">
              <a:lumMod val="85000"/>
            </a:schemeClr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4038564040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D21683-5479-747A-4D63-B08AB054CB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E41AFFD-FCAD-6C41-8A02-C5A335DAA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335C18-72F6-364A-0DA3-2007DAD561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07682E-B42C-76E0-8FB9-03B39E325D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495C97-9C8C-22B6-4718-18D339CAF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60541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839691"/>
            <a:ext cx="10515600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lnSpc>
                <a:spcPct val="100000"/>
              </a:lnSpc>
              <a:buNone/>
              <a:defRPr lang="en-US" sz="1800" b="0" cap="none" baseline="0" dirty="0" smtClean="0"/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2000" cy="3713018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69805674"/>
      </p:ext>
    </p:extLst>
  </p:cSld>
  <p:clrMapOvr>
    <a:masterClrMapping/>
  </p:clrMapOvr>
  <p:hf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Content 0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2D9B6D-CE43-4FB1-87C0-D3565E7302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80986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9D73CD-EB11-4ED6-80CF-B68320D57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80986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sp>
        <p:nvSpPr>
          <p:cNvPr id="11" name="Content Placeholder 16">
            <a:extLst>
              <a:ext uri="{FF2B5EF4-FFF2-40B4-BE49-F238E27FC236}">
                <a16:creationId xmlns:a16="http://schemas.microsoft.com/office/drawing/2014/main" id="{57889B18-CC7E-47A7-B83B-45D7871D298A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3639489" y="421045"/>
            <a:ext cx="0" cy="5768619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A09F60F9-61AE-4464-B369-1CF86DB708D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7870582" y="2426274"/>
            <a:ext cx="3008434" cy="601087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8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Content Placeholder 3">
            <a:extLst>
              <a:ext uri="{FF2B5EF4-FFF2-40B4-BE49-F238E27FC236}">
                <a16:creationId xmlns:a16="http://schemas.microsoft.com/office/drawing/2014/main" id="{124CEF01-2C7C-4568-8A45-5F5A058ECFC1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7870582" y="3097702"/>
            <a:ext cx="3008434" cy="3091961"/>
          </a:xfrm>
        </p:spPr>
        <p:txBody>
          <a:bodyPr lIns="0" tIns="0" rIns="0" bIns="0">
            <a:no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23" name="Picture Placeholder 8">
            <a:extLst>
              <a:ext uri="{FF2B5EF4-FFF2-40B4-BE49-F238E27FC236}">
                <a16:creationId xmlns:a16="http://schemas.microsoft.com/office/drawing/2014/main" id="{BAF86618-E012-4E70-91E3-A72E71C63E64}"/>
              </a:ext>
            </a:extLst>
          </p:cNvPr>
          <p:cNvSpPr>
            <a:spLocks noGrp="1"/>
          </p:cNvSpPr>
          <p:nvPr>
            <p:ph type="pic" sz="quarter" idx="18" hasCustomPrompt="1"/>
          </p:nvPr>
        </p:nvSpPr>
        <p:spPr>
          <a:xfrm>
            <a:off x="4080986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4" name="Picture Placeholder 8">
            <a:extLst>
              <a:ext uri="{FF2B5EF4-FFF2-40B4-BE49-F238E27FC236}">
                <a16:creationId xmlns:a16="http://schemas.microsoft.com/office/drawing/2014/main" id="{4FF378B9-734E-4C43-836C-CB80566DDB15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7868008" y="1676296"/>
            <a:ext cx="587932" cy="587932"/>
          </a:xfrm>
          <a:noFill/>
        </p:spPr>
        <p:txBody>
          <a:bodyPr anchor="ctr">
            <a:noAutofit/>
          </a:bodyPr>
          <a:lstStyle>
            <a:lvl1pPr marL="0" indent="0" algn="ctr">
              <a:buNone/>
              <a:defRPr sz="14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Icon Here</a:t>
            </a:r>
            <a:endParaRPr lang="en-IN" dirty="0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76F2CCF2-293A-49CA-B2A9-134BB5DEF98E}"/>
              </a:ext>
            </a:extLst>
          </p:cNvPr>
          <p:cNvSpPr>
            <a:spLocks noGrp="1"/>
          </p:cNvSpPr>
          <p:nvPr>
            <p:ph type="body" idx="20"/>
          </p:nvPr>
        </p:nvSpPr>
        <p:spPr>
          <a:xfrm>
            <a:off x="4080985" y="480157"/>
            <a:ext cx="6944563" cy="823912"/>
          </a:xfrm>
        </p:spPr>
        <p:txBody>
          <a:bodyPr lIns="0" tIns="0" rIns="0" bIns="0" anchor="ctr">
            <a:noAutofit/>
          </a:bodyPr>
          <a:lstStyle>
            <a:lvl1pPr marL="0" indent="0">
              <a:buNone/>
              <a:defRPr sz="2000" b="1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2310425105"/>
      </p:ext>
    </p:extLst>
  </p:cSld>
  <p:clrMapOvr>
    <a:masterClrMapping/>
  </p:clrMapOvr>
  <p:hf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lf Image Vertical Purp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A7389277-B3D3-4AEE-8BE0-0559A739698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316488" y="0"/>
            <a:ext cx="6875511" cy="6858000"/>
          </a:xfrm>
          <a:solidFill>
            <a:schemeClr val="bg1">
              <a:lumMod val="85000"/>
            </a:schemeClr>
          </a:solidFill>
        </p:spPr>
        <p:txBody>
          <a:bodyPr anchor="ctr">
            <a:normAutofit/>
          </a:bodyPr>
          <a:lstStyle>
            <a:lvl1pPr marL="0" indent="0" algn="ctr">
              <a:buNone/>
              <a:defRPr sz="2000"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536DA47-61AF-4CF1-8DF3-3721934D13E3}"/>
              </a:ext>
            </a:extLst>
          </p:cNvPr>
          <p:cNvSpPr/>
          <p:nvPr userDrawn="1"/>
        </p:nvSpPr>
        <p:spPr>
          <a:xfrm>
            <a:off x="0" y="0"/>
            <a:ext cx="5316488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56FD760-FBDC-4410-A039-469F7931D3A3}"/>
              </a:ext>
            </a:extLst>
          </p:cNvPr>
          <p:cNvSpPr/>
          <p:nvPr userDrawn="1"/>
        </p:nvSpPr>
        <p:spPr>
          <a:xfrm>
            <a:off x="831850" y="1723292"/>
            <a:ext cx="5307246" cy="374552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84651" y="1087907"/>
            <a:ext cx="4468698" cy="1444275"/>
          </a:xfrm>
        </p:spPr>
        <p:txBody>
          <a:bodyPr vert="horz" lIns="91440" tIns="792000" rIns="91440" bIns="45720" rtlCol="0" anchor="t">
            <a:noAutofit/>
          </a:bodyPr>
          <a:lstStyle>
            <a:lvl1pPr algn="l">
              <a:defRPr lang="en-IN" sz="3600" b="1" cap="all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BFC94-FFEC-4290-AC27-760323F21B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097778" cy="1992819"/>
          </a:xfrm>
        </p:spPr>
        <p:txBody>
          <a:bodyPr vert="horz" lIns="91440" tIns="45720" rIns="91440" bIns="45720" rtlCol="0"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sz="1800" b="0" cap="none" baseline="0" dirty="0" smtClean="0">
                <a:solidFill>
                  <a:schemeClr val="bg1"/>
                </a:solidFill>
              </a:defRPr>
            </a:lvl1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454991" y="1620451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B34A1799-63F2-4B23-A188-7BAB23FB821F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63416" y="6462713"/>
            <a:ext cx="2262187" cy="249237"/>
          </a:xfrm>
        </p:spPr>
        <p:txBody>
          <a:bodyPr>
            <a:noAutofit/>
          </a:bodyPr>
          <a:lstStyle>
            <a:lvl1pPr marL="0" indent="0">
              <a:buNone/>
              <a:defRPr sz="1400" b="1" cap="all" baseline="0">
                <a:solidFill>
                  <a:schemeClr val="bg1"/>
                </a:solidFill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Your company name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5F2EA84-5150-479B-86D5-F4BAE1263488}"/>
              </a:ext>
            </a:extLst>
          </p:cNvPr>
          <p:cNvGrpSpPr/>
          <p:nvPr userDrawn="1"/>
        </p:nvGrpSpPr>
        <p:grpSpPr>
          <a:xfrm flipH="1">
            <a:off x="1130928" y="4803540"/>
            <a:ext cx="3616779" cy="3522776"/>
            <a:chOff x="2555621" y="3917613"/>
            <a:chExt cx="3616779" cy="3522776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C0699C4B-8D8E-47E2-A0C5-D71C25ABAC72}"/>
                </a:ext>
              </a:extLst>
            </p:cNvPr>
            <p:cNvSpPr/>
            <p:nvPr userDrawn="1"/>
          </p:nvSpPr>
          <p:spPr>
            <a:xfrm>
              <a:off x="2874028" y="4142017"/>
              <a:ext cx="3298372" cy="3298372"/>
            </a:xfrm>
            <a:prstGeom prst="ellipse">
              <a:avLst/>
            </a:prstGeom>
            <a:noFill/>
            <a:ln w="317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2F607AB9-31A7-4B79-9AFE-0DFDB792E20C}"/>
                </a:ext>
              </a:extLst>
            </p:cNvPr>
            <p:cNvSpPr/>
            <p:nvPr userDrawn="1"/>
          </p:nvSpPr>
          <p:spPr>
            <a:xfrm>
              <a:off x="2555621" y="3917613"/>
              <a:ext cx="1268186" cy="1268186"/>
            </a:xfrm>
            <a:prstGeom prst="ellipse">
              <a:avLst/>
            </a:prstGeom>
            <a:noFill/>
            <a:ln w="31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472671149"/>
      </p:ext>
    </p:extLst>
  </p:cSld>
  <p:clrMapOvr>
    <a:masterClrMapping/>
  </p:clrMapOvr>
  <p:hf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3CABAC-B403-4354-A27F-4C38B08C1D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12885" y="2704121"/>
            <a:ext cx="6556248" cy="750278"/>
          </a:xfrm>
        </p:spPr>
        <p:txBody>
          <a:bodyPr/>
          <a:lstStyle>
            <a:lvl1pPr>
              <a:defRPr lang="en-US" sz="4800" b="1" kern="1200" cap="all" baseline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en-US" dirty="0"/>
              <a:t>Thank You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10/06/25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3760408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Picture Placeholder 13">
            <a:extLst>
              <a:ext uri="{FF2B5EF4-FFF2-40B4-BE49-F238E27FC236}">
                <a16:creationId xmlns:a16="http://schemas.microsoft.com/office/drawing/2014/main" id="{F0C7F772-E2DA-4B13-AC2E-28A0EE6D846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1"/>
            <a:ext cx="4424363" cy="6858000"/>
          </a:xfrm>
          <a:solidFill>
            <a:schemeClr val="bg2"/>
          </a:solidFill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IN" dirty="0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pic>
        <p:nvPicPr>
          <p:cNvPr id="23" name="Graphic 22" descr="Envelope">
            <a:extLst>
              <a:ext uri="{FF2B5EF4-FFF2-40B4-BE49-F238E27FC236}">
                <a16:creationId xmlns:a16="http://schemas.microsoft.com/office/drawing/2014/main" id="{3C32C7E5-809C-4E12-8962-1B868951E6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34803" y="4029040"/>
            <a:ext cx="469232" cy="469232"/>
          </a:xfrm>
          <a:prstGeom prst="rect">
            <a:avLst/>
          </a:prstGeom>
        </p:spPr>
      </p:pic>
      <p:sp>
        <p:nvSpPr>
          <p:cNvPr id="34" name="Subtitle 2">
            <a:extLst>
              <a:ext uri="{FF2B5EF4-FFF2-40B4-BE49-F238E27FC236}">
                <a16:creationId xmlns:a16="http://schemas.microsoft.com/office/drawing/2014/main" id="{31AD270F-1692-4526-B979-6B5945A20D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406809" y="4126311"/>
            <a:ext cx="3640478" cy="433938"/>
          </a:xfrm>
        </p:spPr>
        <p:txBody>
          <a:bodyPr>
            <a:normAutofit/>
          </a:bodyPr>
          <a:lstStyle>
            <a:lvl1pPr marL="0" indent="0" algn="l">
              <a:buNone/>
              <a:defRPr sz="1800" b="0" cap="none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39" name="Content Placeholder 38">
            <a:extLst>
              <a:ext uri="{FF2B5EF4-FFF2-40B4-BE49-F238E27FC236}">
                <a16:creationId xmlns:a16="http://schemas.microsoft.com/office/drawing/2014/main" id="{382940E6-7963-411F-B35A-57121171A988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4" y="4836222"/>
            <a:ext cx="3638674" cy="453938"/>
          </a:xfr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lang="en-US" sz="1800" b="0" cap="none" baseline="0" dirty="0" smtClean="0"/>
            </a:lvl1pPr>
            <a:lvl2pPr>
              <a:defRPr lang="en-US" sz="2000" dirty="0" smtClean="0"/>
            </a:lvl2pPr>
            <a:lvl3pPr>
              <a:defRPr lang="en-US" sz="1800" dirty="0" smtClean="0"/>
            </a:lvl3pPr>
            <a:lvl4pPr>
              <a:defRPr lang="en-US" sz="1600" dirty="0" smtClean="0"/>
            </a:lvl4pPr>
            <a:lvl5pPr>
              <a:defRPr lang="en-IN" sz="1600" dirty="0"/>
            </a:lvl5pPr>
          </a:lstStyle>
          <a:p>
            <a:pPr marL="228600" lvl="0" indent="-228600"/>
            <a:r>
              <a:rPr lang="en-US"/>
              <a:t>Edit Master text styles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F8FC2D7-B114-3444-8684-995FC4D6D459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CEE45073-ED8E-0544-85FA-9AF5A478417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B8BAF06E-A8A8-484C-8F6C-E42EDC46BBCB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586EB62D-13C7-6E43-9D98-B706D2B9ADDF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6" name="Oval 25">
              <a:extLst>
                <a:ext uri="{FF2B5EF4-FFF2-40B4-BE49-F238E27FC236}">
                  <a16:creationId xmlns:a16="http://schemas.microsoft.com/office/drawing/2014/main" id="{35CF3453-ED5A-024D-8815-C08EFA13D1A6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pic>
        <p:nvPicPr>
          <p:cNvPr id="3" name="Graphic 2" descr="Link">
            <a:extLst>
              <a:ext uri="{FF2B5EF4-FFF2-40B4-BE49-F238E27FC236}">
                <a16:creationId xmlns:a16="http://schemas.microsoft.com/office/drawing/2014/main" id="{16E3F5A0-978F-8D46-BBFB-19A7F7883D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787152" y="4809677"/>
            <a:ext cx="542081" cy="542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8618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8582E5-8FA2-4056-805F-EF36F706689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686300" y="2726872"/>
            <a:ext cx="7233557" cy="832077"/>
          </a:xfrm>
        </p:spPr>
        <p:txBody>
          <a:bodyPr anchor="b">
            <a:normAutofit/>
          </a:bodyPr>
          <a:lstStyle>
            <a:lvl1pPr algn="l">
              <a:defRPr sz="4800" b="1" cap="all" baseline="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Presentation title</a:t>
            </a:r>
            <a:endParaRPr lang="en-IN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C085D6F-874B-44F8-B241-51EF13CA9C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686300" y="3569380"/>
            <a:ext cx="7233557" cy="365125"/>
          </a:xfrm>
        </p:spPr>
        <p:txBody>
          <a:bodyPr lIns="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E5D2F-535D-4D7C-9BE1-84BFEC7A65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1F93407-1483-4B80-86DE-DAE1D4D89093}" type="datetimeFigureOut">
              <a:rPr lang="en-IN" smtClean="0"/>
              <a:t>10/06/25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64363625-95D4-4DF0-A1AA-D060728EC426}"/>
              </a:ext>
            </a:extLst>
          </p:cNvPr>
          <p:cNvCxnSpPr>
            <a:cxnSpLocks/>
          </p:cNvCxnSpPr>
          <p:nvPr userDrawn="1"/>
        </p:nvCxnSpPr>
        <p:spPr>
          <a:xfrm>
            <a:off x="4827813" y="4082142"/>
            <a:ext cx="148862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ECBCF8A4-C2B4-4945-8D79-C9D46B7FBECB}"/>
              </a:ext>
            </a:extLst>
          </p:cNvPr>
          <p:cNvGrpSpPr/>
          <p:nvPr userDrawn="1"/>
        </p:nvGrpSpPr>
        <p:grpSpPr>
          <a:xfrm>
            <a:off x="4793474" y="2475187"/>
            <a:ext cx="748798" cy="134113"/>
            <a:chOff x="4827813" y="2534636"/>
            <a:chExt cx="996651" cy="178504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479C2256-8A0F-4625-86F0-FB439F3EAD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253CF488-6D31-4B63-A3C6-C4D838C23FCE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32985B6-7260-445A-A580-6993E0DEBFD9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3BC682E1-4E5D-4006-81EA-550DD98166E4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Oval 14">
            <a:extLst>
              <a:ext uri="{FF2B5EF4-FFF2-40B4-BE49-F238E27FC236}">
                <a16:creationId xmlns:a16="http://schemas.microsoft.com/office/drawing/2014/main" id="{47953C80-71A5-4AA2-AEAD-21948D1AA6DC}"/>
              </a:ext>
            </a:extLst>
          </p:cNvPr>
          <p:cNvSpPr/>
          <p:nvPr userDrawn="1"/>
        </p:nvSpPr>
        <p:spPr>
          <a:xfrm>
            <a:off x="8621485" y="4408714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9C4582D1-F710-4E2F-9868-CB89116D5932}"/>
              </a:ext>
            </a:extLst>
          </p:cNvPr>
          <p:cNvSpPr/>
          <p:nvPr userDrawn="1"/>
        </p:nvSpPr>
        <p:spPr>
          <a:xfrm>
            <a:off x="8303078" y="4184310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5F8A1A8-E078-4836-ABD1-CD4E75BBF58F}"/>
              </a:ext>
            </a:extLst>
          </p:cNvPr>
          <p:cNvSpPr/>
          <p:nvPr userDrawn="1"/>
        </p:nvSpPr>
        <p:spPr>
          <a:xfrm>
            <a:off x="0" y="0"/>
            <a:ext cx="4424363" cy="6857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97982952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2C89B828-B338-413C-B008-0A8566F48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888A4FD-81F4-4588-9E6D-70E57577D8BF}"/>
              </a:ext>
            </a:extLst>
          </p:cNvPr>
          <p:cNvCxnSpPr>
            <a:cxnSpLocks/>
          </p:cNvCxnSpPr>
          <p:nvPr userDrawn="1"/>
        </p:nvCxnSpPr>
        <p:spPr>
          <a:xfrm>
            <a:off x="5679220" y="2286312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>
            <a:extLst>
              <a:ext uri="{FF2B5EF4-FFF2-40B4-BE49-F238E27FC236}">
                <a16:creationId xmlns:a16="http://schemas.microsoft.com/office/drawing/2014/main" id="{4CF1D2ED-7B25-4251-BF07-47FBAA534810}"/>
              </a:ext>
            </a:extLst>
          </p:cNvPr>
          <p:cNvGrpSpPr/>
          <p:nvPr userDrawn="1"/>
        </p:nvGrpSpPr>
        <p:grpSpPr>
          <a:xfrm>
            <a:off x="11079786" y="421045"/>
            <a:ext cx="748798" cy="134113"/>
            <a:chOff x="4827813" y="2534636"/>
            <a:chExt cx="996651" cy="178504"/>
          </a:xfrm>
        </p:grpSpPr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E397537E-DF51-4990-9447-2DAE98ABC683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3E99CAB5-81F4-4EA8-8B36-4A70C59861FD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6AADF9A-A507-4453-8CE3-3F78BB303FA4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33AA69F-C4B8-479C-9F0F-69C184D0611F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7" name="Oval 16">
            <a:extLst>
              <a:ext uri="{FF2B5EF4-FFF2-40B4-BE49-F238E27FC236}">
                <a16:creationId xmlns:a16="http://schemas.microsoft.com/office/drawing/2014/main" id="{8725921A-0ED5-431E-899C-28A6920B5029}"/>
              </a:ext>
            </a:extLst>
          </p:cNvPr>
          <p:cNvSpPr/>
          <p:nvPr userDrawn="1"/>
        </p:nvSpPr>
        <p:spPr>
          <a:xfrm>
            <a:off x="10039330" y="896815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E8B169A-8A2F-4425-A9A1-1B828428B434}"/>
              </a:ext>
            </a:extLst>
          </p:cNvPr>
          <p:cNvSpPr/>
          <p:nvPr userDrawn="1"/>
        </p:nvSpPr>
        <p:spPr>
          <a:xfrm>
            <a:off x="9720923" y="672411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3B45974-F6C7-40D3-9399-E05FA19C565E}"/>
              </a:ext>
            </a:extLst>
          </p:cNvPr>
          <p:cNvCxnSpPr>
            <a:cxnSpLocks/>
          </p:cNvCxnSpPr>
          <p:nvPr userDrawn="1"/>
        </p:nvCxnSpPr>
        <p:spPr>
          <a:xfrm>
            <a:off x="7508020" y="2286312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9A55704E-D515-4774-90C6-5F887DDAE55E}"/>
              </a:ext>
            </a:extLst>
          </p:cNvPr>
          <p:cNvSpPr/>
          <p:nvPr userDrawn="1"/>
        </p:nvSpPr>
        <p:spPr>
          <a:xfrm>
            <a:off x="469044" y="1"/>
            <a:ext cx="5210176" cy="596106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84878778-0299-471F-A4C9-D0C1E82ED8D2}"/>
              </a:ext>
            </a:extLst>
          </p:cNvPr>
          <p:cNvCxnSpPr>
            <a:cxnSpLocks/>
          </p:cNvCxnSpPr>
          <p:nvPr userDrawn="1"/>
        </p:nvCxnSpPr>
        <p:spPr>
          <a:xfrm>
            <a:off x="1001746" y="1290512"/>
            <a:ext cx="1488621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>
            <a:extLst>
              <a:ext uri="{FF2B5EF4-FFF2-40B4-BE49-F238E27FC236}">
                <a16:creationId xmlns:a16="http://schemas.microsoft.com/office/drawing/2014/main" id="{E39D1C78-6110-4052-8455-7E7893F7FC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466" y="1276857"/>
            <a:ext cx="4097778" cy="1255325"/>
          </a:xfrm>
        </p:spPr>
        <p:txBody>
          <a:bodyPr/>
          <a:lstStyle>
            <a:lvl1pPr>
              <a:defRPr lang="en-US" sz="3600" b="1" kern="1200" cap="all" baseline="0" smtClean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4" name="Text Placeholder 2">
            <a:extLst>
              <a:ext uri="{FF2B5EF4-FFF2-40B4-BE49-F238E27FC236}">
                <a16:creationId xmlns:a16="http://schemas.microsoft.com/office/drawing/2014/main" id="{E3405997-7AE2-4C6E-8A7D-735F58A49D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7" y="2620651"/>
            <a:ext cx="4097778" cy="1933681"/>
          </a:xfrm>
        </p:spPr>
        <p:txBody>
          <a:bodyPr vert="horz" lIns="91440" tIns="45720" rIns="91440" bIns="45720" rtlCol="0">
            <a:noAutofit/>
          </a:bodyPr>
          <a:lstStyle>
            <a:lvl1pPr>
              <a:defRPr lang="en-US" b="0" cap="none" baseline="0">
                <a:solidFill>
                  <a:schemeClr val="bg1"/>
                </a:solidFill>
              </a:defRPr>
            </a:lvl1pPr>
          </a:lstStyle>
          <a:p>
            <a:pPr lvl="0">
              <a:lnSpc>
                <a:spcPct val="100000"/>
              </a:lnSpc>
              <a:buNone/>
            </a:pPr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804330503"/>
      </p:ext>
    </p:extLst>
  </p:cSld>
  <p:clrMapOvr>
    <a:masterClrMapping/>
  </p:clrMapOvr>
  <p:hf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5" name="Text Placeholder 2">
            <a:extLst>
              <a:ext uri="{FF2B5EF4-FFF2-40B4-BE49-F238E27FC236}">
                <a16:creationId xmlns:a16="http://schemas.microsoft.com/office/drawing/2014/main" id="{BE814D66-F00F-0D44-AD03-889FEE787E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F9B990C-5D9C-4A90-AC73-5889BC9F7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44C85E5F-5B5E-48CC-8469-0263621D91FF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EE4E300-6C8E-4262-BE1D-587C7B70E7ED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2740188562"/>
      </p:ext>
    </p:extLst>
  </p:cSld>
  <p:clrMapOvr>
    <a:masterClrMapping/>
  </p:clrMapOvr>
  <p:hf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6E22FA8C-3243-4716-A6BD-F37D6058FB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47381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8ABE3FD8-339C-4F75-876F-8347ADE67E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481203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E72FB389-5EA4-4084-B7A2-A4D0A43561F6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7783FE1-0115-4345-89B2-C073569FB8EE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71284102"/>
      </p:ext>
    </p:extLst>
  </p:cSld>
  <p:clrMapOvr>
    <a:masterClrMapping/>
  </p:clrMapOvr>
  <p:hf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9F73353B-C50B-4A8A-87CF-657C1EB894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47380" y="1681163"/>
            <a:ext cx="5481203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Content Placeholder 5">
            <a:extLst>
              <a:ext uri="{FF2B5EF4-FFF2-40B4-BE49-F238E27FC236}">
                <a16:creationId xmlns:a16="http://schemas.microsoft.com/office/drawing/2014/main" id="{5EFF7F5E-3221-4390-9B17-D1944365BF1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47379" y="2586215"/>
            <a:ext cx="5481203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9506B516-77C1-431B-A8A5-68FA5D4B6D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681163"/>
            <a:ext cx="5481202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Content Placeholder 3">
            <a:extLst>
              <a:ext uri="{FF2B5EF4-FFF2-40B4-BE49-F238E27FC236}">
                <a16:creationId xmlns:a16="http://schemas.microsoft.com/office/drawing/2014/main" id="{860F1452-CAB9-4154-ADCC-9245E71D0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6" y="2586215"/>
            <a:ext cx="5481202" cy="360344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12892DF4-5A8A-4E92-A425-210ABE570F58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99AE2680-A46C-4B06-9ED9-53E617C1F174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625437428"/>
      </p:ext>
    </p:extLst>
  </p:cSld>
  <p:clrMapOvr>
    <a:masterClrMapping/>
  </p:clrMapOvr>
  <p:hf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44E22-137C-4913-A29E-04F82EA8786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3794663"/>
            <a:ext cx="10515600" cy="823232"/>
          </a:xfrm>
        </p:spPr>
        <p:txBody>
          <a:bodyPr vert="horz" lIns="91440" tIns="45720" rIns="91440" bIns="45720" rtlCol="0" anchor="b">
            <a:noAutofit/>
          </a:bodyPr>
          <a:lstStyle>
            <a:lvl1pPr algn="ctr">
              <a:defRPr lang="en-IN" sz="3600" b="1" cap="all" baseline="0"/>
            </a:lvl1pPr>
          </a:lstStyle>
          <a:p>
            <a:pPr lvl="0"/>
            <a:r>
              <a:rPr lang="en-US" dirty="0"/>
              <a:t>TITLE HERE</a:t>
            </a:r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4139FA-A83B-432B-9C7C-26634F4630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93E40EC-FFAE-4BC0-932E-60CC9A1785C0}"/>
              </a:ext>
            </a:extLst>
          </p:cNvPr>
          <p:cNvCxnSpPr>
            <a:cxnSpLocks/>
          </p:cNvCxnSpPr>
          <p:nvPr userDrawn="1"/>
        </p:nvCxnSpPr>
        <p:spPr>
          <a:xfrm>
            <a:off x="5351690" y="3748188"/>
            <a:ext cx="1488621" cy="0"/>
          </a:xfrm>
          <a:prstGeom prst="line">
            <a:avLst/>
          </a:prstGeom>
          <a:ln w="1397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5844635-8274-49B1-BBEC-354A0872E526}"/>
              </a:ext>
            </a:extLst>
          </p:cNvPr>
          <p:cNvGrpSpPr/>
          <p:nvPr userDrawn="1"/>
        </p:nvGrpSpPr>
        <p:grpSpPr>
          <a:xfrm>
            <a:off x="5721601" y="4594679"/>
            <a:ext cx="748798" cy="134113"/>
            <a:chOff x="4827813" y="2534636"/>
            <a:chExt cx="996651" cy="178504"/>
          </a:xfrm>
        </p:grpSpPr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9754643C-5B30-4FC2-BFAC-4FD007AC9EC7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23FDDB55-6BA5-4489-9E37-4A76254A5CD7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DA023CF8-2471-40A5-B2EF-E9BF4DF2C0E1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F9B0428F-5D1A-4CD3-BDA2-9CA7F5141455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86E0573A-023B-4D1C-8224-56A5D0DDF3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4839679"/>
            <a:ext cx="10507662" cy="1305379"/>
          </a:xfrm>
        </p:spPr>
        <p:txBody>
          <a:bodyPr vert="horz" lIns="91440" tIns="45720" rIns="91440" bIns="45720" rtlCol="0">
            <a:noAutofit/>
          </a:bodyPr>
          <a:lstStyle>
            <a:lvl1pPr marL="0" indent="0" algn="ctr">
              <a:buNone/>
              <a:defRPr lang="en-US" b="0" cap="none" baseline="0"/>
            </a:lvl1pPr>
          </a:lstStyle>
          <a:p>
            <a:pPr marL="228600" lvl="0" indent="-228600" algn="ctr">
              <a:lnSpc>
                <a:spcPct val="100000"/>
              </a:lnSpc>
            </a:pPr>
            <a:r>
              <a:rPr lang="en-US"/>
              <a:t>Edit Master text styles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12087456-C0E8-4AA6-81E8-996CEC037E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0" y="1"/>
            <a:ext cx="12192000" cy="3713017"/>
          </a:xfrm>
          <a:solidFill>
            <a:schemeClr val="bg1">
              <a:lumMod val="85000"/>
            </a:schemeClr>
          </a:solidFill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sz="2000" dirty="0"/>
            </a:lvl1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8623422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E596A1-E42F-CE86-DD4D-88CB6F2BF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84D1F3-8975-800F-CD80-2686D36664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384A04-FC6A-04A4-6C6D-969962FBD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EAD0E0B-B57F-E9DB-F566-53FB32722F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B87112-EF0E-1A5C-1DE9-4F4FDE70D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21707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63416" y="246186"/>
            <a:ext cx="3206261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 dirty="0"/>
              <a:t>Title here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6A27954-3A0E-430B-AD48-05A3F3278D70}"/>
              </a:ext>
            </a:extLst>
          </p:cNvPr>
          <p:cNvGrpSpPr/>
          <p:nvPr userDrawn="1"/>
        </p:nvGrpSpPr>
        <p:grpSpPr>
          <a:xfrm>
            <a:off x="-24056" y="1452564"/>
            <a:ext cx="3385227" cy="134113"/>
            <a:chOff x="-24055" y="1452565"/>
            <a:chExt cx="2374534" cy="0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D9C089FD-3BC7-434F-810A-04F78AFC84D2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-24055" y="1452565"/>
              <a:ext cx="1717831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EF7AC837-D78F-424C-9FDC-C3A445A5E0B6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804745" y="1452565"/>
              <a:ext cx="545734" cy="0"/>
            </a:xfrm>
            <a:prstGeom prst="line">
              <a:avLst/>
            </a:prstGeom>
            <a:ln w="571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Oval 24">
            <a:extLst>
              <a:ext uri="{FF2B5EF4-FFF2-40B4-BE49-F238E27FC236}">
                <a16:creationId xmlns:a16="http://schemas.microsoft.com/office/drawing/2014/main" id="{3F366940-FB5E-4B76-8829-80C14F137B3A}"/>
              </a:ext>
            </a:extLst>
          </p:cNvPr>
          <p:cNvSpPr/>
          <p:nvPr userDrawn="1"/>
        </p:nvSpPr>
        <p:spPr>
          <a:xfrm>
            <a:off x="10251393" y="555158"/>
            <a:ext cx="3298372" cy="3298372"/>
          </a:xfrm>
          <a:prstGeom prst="ellipse">
            <a:avLst/>
          </a:prstGeom>
          <a:noFill/>
          <a:ln w="3175">
            <a:solidFill>
              <a:schemeClr val="bg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75486FFB-46EF-4E74-BFFF-7ED054DB0D9C}"/>
              </a:ext>
            </a:extLst>
          </p:cNvPr>
          <p:cNvSpPr/>
          <p:nvPr userDrawn="1"/>
        </p:nvSpPr>
        <p:spPr>
          <a:xfrm>
            <a:off x="9932986" y="330754"/>
            <a:ext cx="1268186" cy="1268186"/>
          </a:xfrm>
          <a:prstGeom prst="ellipse">
            <a:avLst/>
          </a:prstGeom>
          <a:noFill/>
          <a:ln w="31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6D35CCD2-B73F-944C-B572-7FBFC7DE22E4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8" name="Oval 27">
              <a:extLst>
                <a:ext uri="{FF2B5EF4-FFF2-40B4-BE49-F238E27FC236}">
                  <a16:creationId xmlns:a16="http://schemas.microsoft.com/office/drawing/2014/main" id="{9D8F78D8-558F-3540-A5F4-B1AD8942B341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3F8F621A-F298-2B48-B7E0-8D9BEE8AA763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C17A3A3B-82AE-0A46-AE32-9B111F975BDB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206CE3-6B94-C340-8BA3-A2A4E407E499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30" name="Text Placeholder 3">
            <a:extLst>
              <a:ext uri="{FF2B5EF4-FFF2-40B4-BE49-F238E27FC236}">
                <a16:creationId xmlns:a16="http://schemas.microsoft.com/office/drawing/2014/main" id="{1B247C0B-04BA-4D5C-A41D-AEA6021724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63416" y="2057400"/>
            <a:ext cx="3206261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194C619D-34F6-4A29-857A-D760072187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84" y="246187"/>
            <a:ext cx="7467304" cy="5614864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7797288"/>
      </p:ext>
    </p:extLst>
  </p:cSld>
  <p:clrMapOvr>
    <a:masterClrMapping/>
  </p:clrMapOvr>
  <p:hf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2237E7-A574-47D2-9624-D12F475605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 lIns="0" tIns="0" rIns="0" bIns="0" anchor="b">
            <a:noAutofit/>
          </a:bodyPr>
          <a:lstStyle>
            <a:lvl1pPr>
              <a:defRPr sz="3200" b="1" cap="all" baseline="0"/>
            </a:lvl1pPr>
          </a:lstStyle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C089FD-3BC7-434F-810A-04F78AFC84D2}"/>
              </a:ext>
            </a:extLst>
          </p:cNvPr>
          <p:cNvCxnSpPr>
            <a:cxnSpLocks/>
          </p:cNvCxnSpPr>
          <p:nvPr userDrawn="1"/>
        </p:nvCxnSpPr>
        <p:spPr>
          <a:xfrm>
            <a:off x="-24055" y="1452565"/>
            <a:ext cx="1717831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F7AC837-D78F-424C-9FDC-C3A445A5E0B6}"/>
              </a:ext>
            </a:extLst>
          </p:cNvPr>
          <p:cNvCxnSpPr>
            <a:cxnSpLocks/>
          </p:cNvCxnSpPr>
          <p:nvPr userDrawn="1"/>
        </p:nvCxnSpPr>
        <p:spPr>
          <a:xfrm>
            <a:off x="1804745" y="1452565"/>
            <a:ext cx="545734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6831C4EF-58CF-4AEC-9F81-CB38D946A457}"/>
              </a:ext>
            </a:extLst>
          </p:cNvPr>
          <p:cNvCxnSpPr>
            <a:cxnSpLocks/>
          </p:cNvCxnSpPr>
          <p:nvPr userDrawn="1"/>
        </p:nvCxnSpPr>
        <p:spPr>
          <a:xfrm flipV="1">
            <a:off x="2454442" y="1429119"/>
            <a:ext cx="9737558" cy="15383"/>
          </a:xfrm>
          <a:prstGeom prst="line">
            <a:avLst/>
          </a:prstGeom>
          <a:ln w="63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C7CCE55-AF4E-4245-BFBC-DEC36E1D4A4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A13A9D50-C6EA-F04C-BB84-891959D759F9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2790B908-BCFE-FA4B-B5E3-36C62E088DE9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23" name="Oval 22">
              <a:extLst>
                <a:ext uri="{FF2B5EF4-FFF2-40B4-BE49-F238E27FC236}">
                  <a16:creationId xmlns:a16="http://schemas.microsoft.com/office/drawing/2014/main" id="{C96D4A9D-D054-044B-8920-BE06A68ED267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843643B7-9DFD-8C46-881C-69B3D67CA91A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  <p:sp>
        <p:nvSpPr>
          <p:cNvPr id="13" name="Oval 12">
            <a:extLst>
              <a:ext uri="{FF2B5EF4-FFF2-40B4-BE49-F238E27FC236}">
                <a16:creationId xmlns:a16="http://schemas.microsoft.com/office/drawing/2014/main" id="{82D9D565-739D-4898-97BD-79EB8C7F91EC}"/>
              </a:ext>
            </a:extLst>
          </p:cNvPr>
          <p:cNvSpPr/>
          <p:nvPr userDrawn="1"/>
        </p:nvSpPr>
        <p:spPr>
          <a:xfrm>
            <a:off x="4608159" y="4718683"/>
            <a:ext cx="3298372" cy="329837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620FADA3-E777-489C-976D-0B0C4FD31310}"/>
              </a:ext>
            </a:extLst>
          </p:cNvPr>
          <p:cNvSpPr/>
          <p:nvPr userDrawn="1"/>
        </p:nvSpPr>
        <p:spPr>
          <a:xfrm>
            <a:off x="4289752" y="4494279"/>
            <a:ext cx="1268186" cy="126818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597777927"/>
      </p:ext>
    </p:extLst>
  </p:cSld>
  <p:clrMapOvr>
    <a:masterClrMapping/>
  </p:clrMapOvr>
  <p:hf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99564622-96D9-48C4-BB60-87F3F7C8E1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85384" y="6463207"/>
            <a:ext cx="2743200" cy="249385"/>
          </a:xfrm>
        </p:spPr>
        <p:txBody>
          <a:bodyPr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8DCE8039-0D05-4A75-878A-907B8D44B9E7}"/>
              </a:ext>
            </a:extLst>
          </p:cNvPr>
          <p:cNvGrpSpPr/>
          <p:nvPr userDrawn="1"/>
        </p:nvGrpSpPr>
        <p:grpSpPr>
          <a:xfrm>
            <a:off x="363416" y="421045"/>
            <a:ext cx="748798" cy="134113"/>
            <a:chOff x="4827813" y="2534636"/>
            <a:chExt cx="996651" cy="178504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C1402252-45E8-45B3-BA5E-DFA33A45474E}"/>
                </a:ext>
              </a:extLst>
            </p:cNvPr>
            <p:cNvSpPr/>
            <p:nvPr/>
          </p:nvSpPr>
          <p:spPr>
            <a:xfrm>
              <a:off x="4827813" y="2534636"/>
              <a:ext cx="178504" cy="17850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300C883-1ACE-4AF3-9875-792A769588D5}"/>
                </a:ext>
              </a:extLst>
            </p:cNvPr>
            <p:cNvSpPr/>
            <p:nvPr/>
          </p:nvSpPr>
          <p:spPr>
            <a:xfrm>
              <a:off x="5092508" y="2534636"/>
              <a:ext cx="178504" cy="178504"/>
            </a:xfrm>
            <a:prstGeom prst="ellipse">
              <a:avLst/>
            </a:prstGeom>
            <a:solidFill>
              <a:schemeClr val="accent4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E75483D7-E612-43D2-9B0E-C69356C160DA}"/>
                </a:ext>
              </a:extLst>
            </p:cNvPr>
            <p:cNvSpPr/>
            <p:nvPr/>
          </p:nvSpPr>
          <p:spPr>
            <a:xfrm>
              <a:off x="5369234" y="2534636"/>
              <a:ext cx="178504" cy="178504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F279C5F2-4C7F-4470-A44F-E8AD69AC9FA0}"/>
                </a:ext>
              </a:extLst>
            </p:cNvPr>
            <p:cNvSpPr/>
            <p:nvPr/>
          </p:nvSpPr>
          <p:spPr>
            <a:xfrm>
              <a:off x="5645960" y="2534636"/>
              <a:ext cx="178504" cy="178504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IN" dirty="0"/>
            </a:p>
          </p:txBody>
        </p:sp>
      </p:grpSp>
    </p:spTree>
    <p:extLst>
      <p:ext uri="{BB962C8B-B14F-4D97-AF65-F5344CB8AC3E}">
        <p14:creationId xmlns:p14="http://schemas.microsoft.com/office/powerpoint/2010/main" val="1421023535"/>
      </p:ext>
    </p:extLst>
  </p:cSld>
  <p:clrMapOvr>
    <a:masterClrMapping/>
  </p:clrMapOvr>
  <p:hf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393398390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1_Title and Content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50442053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Blank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391368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89D84-9CF4-92E0-0119-94B6B403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8D711-8883-4549-1176-8823A525F2B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FDF01F-A513-E200-07CE-DEEDE5D29E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326CE4-8F4A-C96B-660F-F3569FBCA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C5BB03-92CC-EEBE-5A73-722FF0EC3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9D6D64E-C3AD-6706-8560-0B1EFA316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6550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3ED26A-A9FF-CEA7-9567-9CFA393025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535612-0E8E-1BB4-4DE0-4CA7A680BA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085D03-4F27-A30A-F2A2-17BE7F2871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7F3ABB-E26C-BDBB-E6CC-AA1207D9B0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726971-E27C-4146-CA60-EA362A745B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C57E4DC-D0EC-5933-3C9E-ACF5110765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C6CF759-3F83-35B5-C54B-7C6B5C72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6AE1BE-7D55-B5B1-459D-AB68C75F96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89777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CA8F8C-CD18-FEEC-DEBB-D4509A065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A6C3228-8F77-7F3F-18E2-AD1F5196A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542412-C521-CD36-CFBD-BCB0D0A75E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323C0F-FBF1-4EB1-63A3-2154FFD96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9759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8408027-DF2F-F574-A079-01F7728D24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7E3CB1-1B49-FECE-9156-CE7C5611E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38DD92-9589-5FC8-97BB-B7387A628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87956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1C5C5-7923-BC16-A76B-BD8E234E6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1E107D-FE69-3B74-3BA2-0CE451FF27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43BD8E2-1F98-48CC-568D-775E3819A2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1C65679-1AE7-B904-63B2-10301E355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41EB67B-2CCE-3BD1-6AED-A934B0299A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BC43F3A-F9D1-C013-74C6-30621F2285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4921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02EE15-77D4-2978-447A-068AD3D6A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9D7A051-B6B9-1EBA-CC41-8E7D83F3239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D454AE-3489-15E5-B151-0B4481FDDAA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DA1127C-9134-67B1-1F68-BEA948CDAD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071F394-2944-ED9E-18D5-BF3B8D95A1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8802D4-28C3-350C-D8FD-914594FBF8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91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.xml"/><Relationship Id="rId13" Type="http://schemas.openxmlformats.org/officeDocument/2006/relationships/slideLayout" Target="../slideLayouts/slideLayout29.xml"/><Relationship Id="rId18" Type="http://schemas.openxmlformats.org/officeDocument/2006/relationships/slideLayout" Target="../slideLayouts/slideLayout34.xml"/><Relationship Id="rId3" Type="http://schemas.openxmlformats.org/officeDocument/2006/relationships/slideLayout" Target="../slideLayouts/slideLayout19.xml"/><Relationship Id="rId7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8.xml"/><Relationship Id="rId17" Type="http://schemas.openxmlformats.org/officeDocument/2006/relationships/slideLayout" Target="../slideLayouts/slideLayout33.xml"/><Relationship Id="rId2" Type="http://schemas.openxmlformats.org/officeDocument/2006/relationships/slideLayout" Target="../slideLayouts/slideLayout18.xml"/><Relationship Id="rId16" Type="http://schemas.openxmlformats.org/officeDocument/2006/relationships/slideLayout" Target="../slideLayouts/slideLayout32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7.xml"/><Relationship Id="rId6" Type="http://schemas.openxmlformats.org/officeDocument/2006/relationships/slideLayout" Target="../slideLayouts/slideLayout22.xml"/><Relationship Id="rId11" Type="http://schemas.openxmlformats.org/officeDocument/2006/relationships/slideLayout" Target="../slideLayouts/slideLayout27.xml"/><Relationship Id="rId5" Type="http://schemas.openxmlformats.org/officeDocument/2006/relationships/slideLayout" Target="../slideLayouts/slideLayout21.xml"/><Relationship Id="rId15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26.xml"/><Relationship Id="rId19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0.xml"/><Relationship Id="rId9" Type="http://schemas.openxmlformats.org/officeDocument/2006/relationships/slideLayout" Target="../slideLayouts/slideLayout25.xml"/><Relationship Id="rId14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8C7A73-AAC7-79AF-8F4E-4A13067D4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39B32-E91E-F8CF-504E-1900658B36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B5CC0F-C4BF-B0F7-ADC0-A5FA5DCE04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A08B9-376C-9D42-A4D7-E5910C9C0037}" type="datetimeFigureOut">
              <a:rPr lang="en-US" smtClean="0"/>
              <a:t>6/10/25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FF79B8-3C18-EAA5-B88D-F330D0055E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924326-C203-702E-A71A-26493EDC4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91DD6E-F618-A446-852F-FE0BD48658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6681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  <p:sldLayoutId id="2147483696" r:id="rId12"/>
    <p:sldLayoutId id="2147483699" r:id="rId13"/>
    <p:sldLayoutId id="2147483700" r:id="rId14"/>
    <p:sldLayoutId id="2147483701" r:id="rId15"/>
    <p:sldLayoutId id="214748370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0D79E1-5F46-41CA-85E7-44C2A6C628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365125"/>
            <a:ext cx="11465168" cy="918553"/>
          </a:xfrm>
          <a:prstGeom prst="rect">
            <a:avLst/>
          </a:prstGeom>
        </p:spPr>
        <p:txBody>
          <a:bodyPr vert="horz" lIns="0" tIns="0" rIns="0" bIns="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I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7B0B511-05FD-459E-AC79-A87540961F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3416" y="1825625"/>
            <a:ext cx="1146516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C32B635-1E22-483C-94B9-F587908DE6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B98321-594C-4030-A2B0-3492F77EE03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085384" y="6463207"/>
            <a:ext cx="2743200" cy="2582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3"/>
                </a:solidFill>
              </a:defRPr>
            </a:lvl1pPr>
          </a:lstStyle>
          <a:p>
            <a:fld id="{48BB047D-A6CD-43AB-96F0-683C726B586B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1926112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716" r:id="rId13"/>
    <p:sldLayoutId id="2147483717" r:id="rId14"/>
    <p:sldLayoutId id="2147483718" r:id="rId15"/>
    <p:sldLayoutId id="2147483719" r:id="rId16"/>
    <p:sldLayoutId id="2147483720" r:id="rId17"/>
    <p:sldLayoutId id="2147483721" r:id="rId18"/>
    <p:sldLayoutId id="214748372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github.com/loweas/ussee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0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flickr.com/photos/vauvau/5799068975" TargetMode="External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2.xml"/><Relationship Id="rId4" Type="http://schemas.openxmlformats.org/officeDocument/2006/relationships/hyperlink" Target="https://creativecommons.org/licenses/by/3.0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intercongreen.com/2011/04/12/putting-a-price-on-nature/" TargetMode="External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png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7" Type="http://schemas.openxmlformats.org/officeDocument/2006/relationships/hyperlink" Target="https://edgi-govdata-archiving.github.io/j40-cejst-2/en/#3/33.47/-97.5" TargetMode="External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7.xml"/><Relationship Id="rId6" Type="http://schemas.openxmlformats.org/officeDocument/2006/relationships/image" Target="../media/image38.png"/><Relationship Id="rId5" Type="http://schemas.openxmlformats.org/officeDocument/2006/relationships/hyperlink" Target="https://screening-tools.com/" TargetMode="External"/><Relationship Id="rId4" Type="http://schemas.openxmlformats.org/officeDocument/2006/relationships/hyperlink" Target="https://web.archive.org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www2.hawaii.edu/~alowemac/" TargetMode="External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4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65AB4-83B0-A98D-D024-84A5EC233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Environmental Justice?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0B1E22E-C41F-5A35-C6FA-D0986446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5767AE-D294-02B3-75F6-3626EFA407F6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z="2400" dirty="0"/>
              <a:t>Teaching Data, Power, and Equity</a:t>
            </a:r>
          </a:p>
          <a:p>
            <a:r>
              <a:rPr lang="en-US" sz="2400" dirty="0"/>
              <a:t>USSEE Workshop</a:t>
            </a:r>
          </a:p>
          <a:p>
            <a:r>
              <a:rPr lang="en-US" dirty="0"/>
              <a:t>Ashley Lowe Mackenzie</a:t>
            </a:r>
          </a:p>
          <a:p>
            <a:r>
              <a:rPr lang="en-US" dirty="0"/>
              <a:t>University of Hawaii at Manoa</a:t>
            </a:r>
          </a:p>
          <a:p>
            <a:endParaRPr lang="en-US" dirty="0"/>
          </a:p>
        </p:txBody>
      </p:sp>
      <p:pic>
        <p:nvPicPr>
          <p:cNvPr id="7" name="Picture Placeholder 6">
            <a:extLst>
              <a:ext uri="{FF2B5EF4-FFF2-40B4-BE49-F238E27FC236}">
                <a16:creationId xmlns:a16="http://schemas.microsoft.com/office/drawing/2014/main" id="{817D3EE7-04F0-0AFA-0477-0D26A41D473C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>
          <a:blip r:embed="rId2"/>
          <a:srcRect l="52" t="36118" r="-52" b="1374"/>
          <a:stretch/>
        </p:blipFill>
        <p:spPr>
          <a:xfrm>
            <a:off x="0" y="1"/>
            <a:ext cx="12192000" cy="3713017"/>
          </a:xfrm>
        </p:spPr>
      </p:pic>
      <p:pic>
        <p:nvPicPr>
          <p:cNvPr id="8" name="Content Placeholder 6">
            <a:extLst>
              <a:ext uri="{FF2B5EF4-FFF2-40B4-BE49-F238E27FC236}">
                <a16:creationId xmlns:a16="http://schemas.microsoft.com/office/drawing/2014/main" id="{6063F291-CDA9-CD82-53BE-6646FFDD27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3899" y="4849739"/>
            <a:ext cx="1566350" cy="15663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0F0EA0-ACFB-E927-A2A5-B4850C3BEB27}"/>
              </a:ext>
            </a:extLst>
          </p:cNvPr>
          <p:cNvSpPr txBox="1"/>
          <p:nvPr/>
        </p:nvSpPr>
        <p:spPr>
          <a:xfrm>
            <a:off x="8219761" y="6416089"/>
            <a:ext cx="36306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https://</a:t>
            </a:r>
            <a:r>
              <a:rPr lang="en-US" dirty="0" err="1">
                <a:hlinkClick r:id="rId4"/>
              </a:rPr>
              <a:t>github.com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loweas</a:t>
            </a:r>
            <a:r>
              <a:rPr lang="en-US" dirty="0">
                <a:hlinkClick r:id="rId4"/>
              </a:rPr>
              <a:t>/</a:t>
            </a:r>
            <a:r>
              <a:rPr lang="en-US" dirty="0" err="1">
                <a:hlinkClick r:id="rId4"/>
              </a:rPr>
              <a:t>ussee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3550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6D31F55-33E3-1260-B446-00CA43B0DF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10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9088FE-8B9B-72B1-F98B-1341290BA2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5732584" cy="4637582"/>
          </a:xfrm>
        </p:spPr>
        <p:txBody>
          <a:bodyPr>
            <a:normAutofit/>
          </a:bodyPr>
          <a:lstStyle/>
          <a:p>
            <a:r>
              <a:rPr lang="en-US" sz="3600" dirty="0"/>
              <a:t>Warren County</a:t>
            </a:r>
          </a:p>
          <a:p>
            <a:r>
              <a:rPr lang="en-US" sz="3600" dirty="0"/>
              <a:t>6-week, non-violent protest laying down in front of dump trucks.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550 Arrests</a:t>
            </a:r>
          </a:p>
          <a:p>
            <a:pPr lvl="1">
              <a:buFont typeface="Wingdings" pitchFamily="2" charset="2"/>
              <a:buChar char="Ø"/>
            </a:pPr>
            <a:r>
              <a:rPr lang="en-US" sz="3200" dirty="0"/>
              <a:t>1st arrest in nation of protestors in the act of stopping pollution 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BEE20449-0662-F3A6-6428-44E715BE39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5DF8203-56C8-F1CC-C6A8-DE3B9F177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77061"/>
            <a:ext cx="4063933" cy="347872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9B572C2-BF8C-6D16-E9CE-11E32467D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6634" y="3702692"/>
            <a:ext cx="4022665" cy="30099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9FC37DF-A5C3-E0F7-D610-721A98290A77}"/>
              </a:ext>
            </a:extLst>
          </p:cNvPr>
          <p:cNvSpPr txBox="1"/>
          <p:nvPr/>
        </p:nvSpPr>
        <p:spPr>
          <a:xfrm>
            <a:off x="10433248" y="1223926"/>
            <a:ext cx="136819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0" i="0" dirty="0">
                <a:effectLst/>
                <a:latin typeface="Arial" panose="020B0604020202020204" pitchFamily="34" charset="0"/>
              </a:rPr>
              <a:t>NC Highways Historical Marker for PCB landfill protests in Afton, North Carolina –Creative Commons</a:t>
            </a:r>
            <a:endParaRPr lang="en-US" sz="12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6D284BE-26F5-28B1-9CB8-9B41E56AD70B}"/>
              </a:ext>
            </a:extLst>
          </p:cNvPr>
          <p:cNvSpPr txBox="1"/>
          <p:nvPr/>
        </p:nvSpPr>
        <p:spPr>
          <a:xfrm>
            <a:off x="10433249" y="4339549"/>
            <a:ext cx="1368199" cy="21236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1100" b="0" i="0" dirty="0">
                <a:effectLst/>
                <a:latin typeface="Roboto" panose="02000000000000000000" pitchFamily="2" charset="0"/>
              </a:rPr>
              <a:t>Environmental justice: protests against dumping PCB contaminated soil in an African-American community, Warren County, North Carolina, 1982. Source: Jenny </a:t>
            </a:r>
            <a:r>
              <a:rPr lang="en-US" sz="1100" b="0" i="0" dirty="0" err="1">
                <a:effectLst/>
                <a:latin typeface="Roboto" panose="02000000000000000000" pitchFamily="2" charset="0"/>
              </a:rPr>
              <a:t>Labalme</a:t>
            </a:r>
            <a:r>
              <a:rPr lang="en-US" sz="1100" b="0" i="0" dirty="0">
                <a:effectLst/>
                <a:latin typeface="Roboto" panose="02000000000000000000" pitchFamily="2" charset="0"/>
              </a:rPr>
              <a:t>, 1987</a:t>
            </a:r>
          </a:p>
        </p:txBody>
      </p:sp>
    </p:spTree>
    <p:extLst>
      <p:ext uri="{BB962C8B-B14F-4D97-AF65-F5344CB8AC3E}">
        <p14:creationId xmlns:p14="http://schemas.microsoft.com/office/powerpoint/2010/main" val="37747208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4AD183-AE26-6903-9682-A8C2FC46C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11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203863-BAE5-3EAB-3FEF-9CC51F1F1B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802464"/>
            <a:ext cx="6096000" cy="4303368"/>
          </a:xfrm>
        </p:spPr>
        <p:txBody>
          <a:bodyPr>
            <a:normAutofit/>
          </a:bodyPr>
          <a:lstStyle/>
          <a:p>
            <a:pPr lvl="1">
              <a:defRPr/>
            </a:pPr>
            <a:r>
              <a:rPr lang="en-US" sz="4000" dirty="0"/>
              <a:t>Demographics</a:t>
            </a:r>
          </a:p>
          <a:p>
            <a:pPr lvl="1">
              <a:defRPr/>
            </a:pPr>
            <a:r>
              <a:rPr lang="en-US" sz="4000" dirty="0"/>
              <a:t>Economic systems</a:t>
            </a:r>
          </a:p>
          <a:p>
            <a:pPr lvl="1">
              <a:defRPr/>
            </a:pPr>
            <a:r>
              <a:rPr lang="en-US" sz="4000" dirty="0"/>
              <a:t>Governmental and Policy objectives.</a:t>
            </a:r>
          </a:p>
          <a:p>
            <a:pPr marL="457200" lvl="1" indent="0">
              <a:buNone/>
              <a:defRPr/>
            </a:pPr>
            <a:endParaRPr lang="en-US" sz="4000" dirty="0"/>
          </a:p>
          <a:p>
            <a:pPr marL="457200" lvl="1" indent="0">
              <a:buNone/>
              <a:defRPr/>
            </a:pPr>
            <a:endParaRPr lang="en-US" sz="4000" dirty="0"/>
          </a:p>
          <a:p>
            <a:pPr lvl="1">
              <a:defRPr/>
            </a:pPr>
            <a:endParaRPr lang="en-US" sz="2800" dirty="0"/>
          </a:p>
          <a:p>
            <a:endParaRPr lang="en-US" dirty="0"/>
          </a:p>
        </p:txBody>
      </p:sp>
      <p:graphicFrame>
        <p:nvGraphicFramePr>
          <p:cNvPr id="5" name="Content Placeholder 14">
            <a:extLst>
              <a:ext uri="{FF2B5EF4-FFF2-40B4-BE49-F238E27FC236}">
                <a16:creationId xmlns:a16="http://schemas.microsoft.com/office/drawing/2014/main" id="{0E341B37-37B6-04A1-D6B8-1E09BCC641C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50896456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6" name="Title 4">
            <a:extLst>
              <a:ext uri="{FF2B5EF4-FFF2-40B4-BE49-F238E27FC236}">
                <a16:creationId xmlns:a16="http://schemas.microsoft.com/office/drawing/2014/main" id="{BE61719D-E7A2-AFAE-6118-46AB2995D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6" y="246186"/>
            <a:ext cx="11465168" cy="1037492"/>
          </a:xfrm>
        </p:spPr>
        <p:txBody>
          <a:bodyPr/>
          <a:lstStyle/>
          <a:p>
            <a:r>
              <a:rPr lang="en-US" dirty="0"/>
              <a:t>Explore Drivers: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EF4AD36-2877-7A55-07C4-01EE7BD0D2F4}"/>
              </a:ext>
            </a:extLst>
          </p:cNvPr>
          <p:cNvSpPr txBox="1"/>
          <p:nvPr/>
        </p:nvSpPr>
        <p:spPr>
          <a:xfrm>
            <a:off x="783221" y="4502552"/>
            <a:ext cx="531277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 Examples: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Love Canal - Superfund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Flint Water Crisis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Cancer Alley</a:t>
            </a:r>
          </a:p>
        </p:txBody>
      </p:sp>
    </p:spTree>
    <p:extLst>
      <p:ext uri="{BB962C8B-B14F-4D97-AF65-F5344CB8AC3E}">
        <p14:creationId xmlns:p14="http://schemas.microsoft.com/office/powerpoint/2010/main" val="3169932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A9D770-F2AE-71B1-BF60-3A2E87D9D6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Environmental Justice Movement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957EF07-1398-5815-97C0-CBBBD4ADE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12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457E54-D955-FEBE-1412-62521B5DDD8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11120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Spawned research evidence-based environmental hazards &amp; social-economic indicators.</a:t>
            </a:r>
          </a:p>
          <a:p>
            <a:pPr marL="0" indent="0">
              <a:buNone/>
            </a:pPr>
            <a:endParaRPr lang="en-US" sz="3200" dirty="0"/>
          </a:p>
          <a:p>
            <a:pPr lvl="1"/>
            <a:r>
              <a:rPr lang="en-US" sz="2800" dirty="0"/>
              <a:t>Across disciplines law, sociology, public policy, geoscience and </a:t>
            </a:r>
            <a:r>
              <a:rPr lang="en-US" sz="2800" b="1" i="1" u="sng" dirty="0"/>
              <a:t>economics</a:t>
            </a:r>
          </a:p>
          <a:p>
            <a:pPr lvl="1"/>
            <a:endParaRPr lang="en-US" sz="2800" b="1" i="1" u="sng" dirty="0"/>
          </a:p>
          <a:p>
            <a:pPr lvl="1"/>
            <a:r>
              <a:rPr lang="en-US" sz="2800" dirty="0"/>
              <a:t>Robust Correlation between hazards and </a:t>
            </a:r>
            <a:r>
              <a:rPr lang="en-US" sz="2800" dirty="0" err="1"/>
              <a:t>soci</a:t>
            </a:r>
            <a:r>
              <a:rPr lang="en-US" sz="2800" dirty="0"/>
              <a:t>-economic indicators</a:t>
            </a:r>
          </a:p>
          <a:p>
            <a:pPr marL="457200" lvl="1" indent="0">
              <a:buNone/>
            </a:pPr>
            <a:endParaRPr lang="en-US" sz="2000" dirty="0"/>
          </a:p>
          <a:p>
            <a:pPr lvl="1"/>
            <a:endParaRPr lang="en-US" i="1" u="sng" dirty="0"/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4E5201D-B56F-8879-940A-E6E5BB2D425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1213" b="5263"/>
          <a:stretch/>
        </p:blipFill>
        <p:spPr>
          <a:xfrm>
            <a:off x="6251345" y="1825625"/>
            <a:ext cx="2705147" cy="300913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94504B5-4098-2D16-A288-4BEBE3D1E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08861" y="2516624"/>
            <a:ext cx="3496246" cy="227066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2243E25-7422-602D-F475-D498036D2C1F}"/>
              </a:ext>
            </a:extLst>
          </p:cNvPr>
          <p:cNvSpPr txBox="1"/>
          <p:nvPr/>
        </p:nvSpPr>
        <p:spPr>
          <a:xfrm>
            <a:off x="6661955" y="4929709"/>
            <a:ext cx="20851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Chavis and Lee 1987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54303BD-D69C-B3D1-3FD6-9552146E188E}"/>
              </a:ext>
            </a:extLst>
          </p:cNvPr>
          <p:cNvSpPr txBox="1"/>
          <p:nvPr/>
        </p:nvSpPr>
        <p:spPr>
          <a:xfrm>
            <a:off x="9564413" y="4834759"/>
            <a:ext cx="15453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GAO 1983</a:t>
            </a:r>
          </a:p>
        </p:txBody>
      </p:sp>
    </p:spTree>
    <p:extLst>
      <p:ext uri="{BB962C8B-B14F-4D97-AF65-F5344CB8AC3E}">
        <p14:creationId xmlns:p14="http://schemas.microsoft.com/office/powerpoint/2010/main" val="30535369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8D706FD-9308-86FF-AA31-06E6ED42D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13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E8EDA2-3C42-CEA7-B72D-F1995DD73F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4"/>
            <a:ext cx="11354972" cy="503237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3100" b="1" i="0" dirty="0">
                <a:solidFill>
                  <a:srgbClr val="1B1B1B"/>
                </a:solidFill>
                <a:effectLst/>
                <a:latin typeface="Source Sans Pro Web"/>
              </a:rPr>
              <a:t>EPA defined (1998):</a:t>
            </a:r>
          </a:p>
          <a:p>
            <a:pPr marL="0" indent="0">
              <a:buNone/>
            </a:pPr>
            <a:r>
              <a:rPr lang="en-US" sz="3600" dirty="0">
                <a:solidFill>
                  <a:srgbClr val="1B1B1B"/>
                </a:solidFill>
                <a:latin typeface="+mj-lt"/>
              </a:rPr>
              <a:t>"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fair treatment and meaningful involvement of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all people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regardless of race, color, national origin, or income with respect to the development, implementation, and enforcement of environmental laws, regulations, and policies. Fair treatment means that </a:t>
            </a:r>
            <a:r>
              <a:rPr lang="en-US" sz="3600" b="1" i="0" dirty="0">
                <a:solidFill>
                  <a:srgbClr val="1B1B1B"/>
                </a:solidFill>
                <a:effectLst/>
                <a:latin typeface="+mj-lt"/>
              </a:rPr>
              <a:t>no group of people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, including racial, ethnic, or socioeconomic group </a:t>
            </a:r>
            <a:r>
              <a:rPr lang="en-US" sz="3600" b="0" i="1" u="sng" dirty="0">
                <a:solidFill>
                  <a:srgbClr val="1B1B1B"/>
                </a:solidFill>
                <a:effectLst/>
                <a:latin typeface="+mj-lt"/>
              </a:rPr>
              <a:t>should bear a disproportionate share</a:t>
            </a:r>
            <a:r>
              <a:rPr lang="en-US" sz="3600" b="0" i="0" u="sng" dirty="0">
                <a:solidFill>
                  <a:srgbClr val="1B1B1B"/>
                </a:solidFill>
                <a:effectLst/>
                <a:latin typeface="+mj-lt"/>
              </a:rPr>
              <a:t> </a:t>
            </a:r>
            <a:r>
              <a:rPr lang="en-US" sz="3600" b="0" i="0" dirty="0">
                <a:solidFill>
                  <a:srgbClr val="1B1B1B"/>
                </a:solidFill>
                <a:effectLst/>
                <a:latin typeface="+mj-lt"/>
              </a:rPr>
              <a:t>of the negative environmental consequences resulting from industrial, municipal, and commercial operations or the execution of federal, state, local, and tribal programs and policies.”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D92C94C-7189-201E-BF32-47DDA24A31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i="0" dirty="0">
                <a:solidFill>
                  <a:srgbClr val="131314"/>
                </a:solidFill>
                <a:effectLst/>
                <a:latin typeface="Google Sans Text"/>
              </a:rPr>
              <a:t>What is Environmental Justice?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FB1FA8B-9878-8015-C5F8-C928BEF60D8B}"/>
              </a:ext>
            </a:extLst>
          </p:cNvPr>
          <p:cNvSpPr txBox="1"/>
          <p:nvPr/>
        </p:nvSpPr>
        <p:spPr>
          <a:xfrm>
            <a:off x="9818480" y="586017"/>
            <a:ext cx="17657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May 2018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0D3BB3F-982C-14C0-8D5F-FDAD9DB21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008" y="160084"/>
            <a:ext cx="2875107" cy="1221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87725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8D532B1-D3F3-5FF5-D5FD-A0E3C32C2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14</a:t>
            </a:fld>
            <a:endParaRPr lang="en-IN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03962525-5416-A237-2360-A5912A2707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IS COOL!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9B292A86-C115-62B9-6B7B-82A057DF3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Much of class is focused on trying to make data cool! Large push on finding real datasets and GIS visualization and asking the question:</a:t>
            </a:r>
          </a:p>
          <a:p>
            <a:pPr marL="0" indent="0" algn="ctr">
              <a:buNone/>
            </a:pPr>
            <a:r>
              <a:rPr lang="en-US" dirty="0"/>
              <a:t>What does the number capture?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0CF437D-AA16-33DE-0323-703479CBD9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96417" y="998678"/>
            <a:ext cx="6395583" cy="4860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770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0"/>
          <p:cNvSpPr txBox="1">
            <a:spLocks noGrp="1"/>
          </p:cNvSpPr>
          <p:nvPr>
            <p:ph type="title"/>
          </p:nvPr>
        </p:nvSpPr>
        <p:spPr>
          <a:xfrm>
            <a:off x="363416" y="610595"/>
            <a:ext cx="11465168" cy="918553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EPA Created EJ Screen – Environmental Justice Tool</a:t>
            </a:r>
          </a:p>
        </p:txBody>
      </p:sp>
      <p:sp>
        <p:nvSpPr>
          <p:cNvPr id="364" name="Google Shape;364;p40"/>
          <p:cNvSpPr txBox="1">
            <a:spLocks noGrp="1"/>
          </p:cNvSpPr>
          <p:nvPr>
            <p:ph type="body" idx="4294967295"/>
          </p:nvPr>
        </p:nvSpPr>
        <p:spPr>
          <a:xfrm>
            <a:off x="275294" y="1943100"/>
            <a:ext cx="5338927" cy="409401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Indexes helps identify areas that may have higher pollution burdens and vulnerable populations present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en-US" sz="32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en-US" sz="3200" dirty="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D6B0BA7-3C90-2C49-58D2-32A2B7F4C2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4665" y="1812925"/>
            <a:ext cx="3962400" cy="2794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9C14836-008B-023D-7AC0-EECAFD5A23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3416" y="4573466"/>
            <a:ext cx="7772400" cy="103518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0BDA00-AC8A-4E9F-04D4-4CB66764CD53}"/>
                  </a:ext>
                </a:extLst>
              </p:cNvPr>
              <p:cNvSpPr txBox="1"/>
              <p:nvPr/>
            </p:nvSpPr>
            <p:spPr>
              <a:xfrm>
                <a:off x="2538751" y="5985935"/>
                <a:ext cx="9653249" cy="5041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/>
                  <a:t>Where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𝑧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𝑥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den>
                    </m:f>
                  </m:oMath>
                </a14:m>
                <a:r>
                  <a:rPr lang="en-US" sz="2000" dirty="0"/>
                  <a:t>  where x is value of block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000" dirty="0"/>
                  <a:t> is mean and </a:t>
                </a: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𝜎</m:t>
                    </m:r>
                  </m:oMath>
                </a14:m>
                <a:r>
                  <a:rPr lang="en-US" sz="2000" dirty="0"/>
                  <a:t> is the standard deviations</a:t>
                </a: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80BDA00-AC8A-4E9F-04D4-4CB66764CD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8751" y="5985935"/>
                <a:ext cx="9653249" cy="504177"/>
              </a:xfrm>
              <a:prstGeom prst="rect">
                <a:avLst/>
              </a:prstGeom>
              <a:blipFill>
                <a:blip r:embed="rId5"/>
                <a:stretch>
                  <a:fillRect l="-656" b="-73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B38A72A-06EA-FD8B-30EC-08123506A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16</a:t>
            </a:fld>
            <a:endParaRPr lang="en-IN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0DBFDD1-19FD-1B38-1AFF-57A2FB9DB56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953671" y="1901825"/>
            <a:ext cx="5205658" cy="4351338"/>
          </a:xfr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F8B1FAB9-443F-719F-AE0E-6E2C6422E6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EJ Indexes to Identify Community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AFDD237-5E87-7A04-FD3E-23A5F4EE5A74}"/>
              </a:ext>
            </a:extLst>
          </p:cNvPr>
          <p:cNvSpPr txBox="1"/>
          <p:nvPr/>
        </p:nvSpPr>
        <p:spPr>
          <a:xfrm>
            <a:off x="558800" y="1901825"/>
            <a:ext cx="36830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Environmental (13 indicators)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Socioeconomic (7 indicators)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13 EJ Indexes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13 Supplemental Indexes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Health (5 indicators)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Climate (5 indicators)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/>
              <a:t>Critical Service Gaps (5 indicators)</a:t>
            </a:r>
          </a:p>
        </p:txBody>
      </p:sp>
    </p:spTree>
    <p:extLst>
      <p:ext uri="{BB962C8B-B14F-4D97-AF65-F5344CB8AC3E}">
        <p14:creationId xmlns:p14="http://schemas.microsoft.com/office/powerpoint/2010/main" val="19331382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BB1EC40C-7DBC-A7BB-72C6-0812E2BE996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6451" r="16451"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EDDEC72-BF57-3647-C557-C424064267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50" y="1087907"/>
            <a:ext cx="4820395" cy="1444275"/>
          </a:xfrm>
        </p:spPr>
        <p:txBody>
          <a:bodyPr/>
          <a:lstStyle/>
          <a:p>
            <a:r>
              <a:rPr lang="en-US" dirty="0"/>
              <a:t>Common Sentiment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B484A22-8F6D-307C-E2CC-7A0D79EFD6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2800" dirty="0"/>
              <a:t>I run into when teaching quantitative analysis with students in interdisciplinary department with many natural science students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FB2D98-B288-75B3-0E6D-9D9DFAF201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17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F680C09-12E6-B42A-7E6D-4D2F6A7E4B1E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E5F9EC5-79C3-13EA-F056-137F8DBDEA33}"/>
              </a:ext>
            </a:extLst>
          </p:cNvPr>
          <p:cNvSpPr txBox="1"/>
          <p:nvPr/>
        </p:nvSpPr>
        <p:spPr>
          <a:xfrm>
            <a:off x="5316488" y="6858000"/>
            <a:ext cx="687551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3" tooltip="http://flickr.com/photos/vauvau/5799068975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4" tooltip="https://creativecommons.org/licenses/by/3.0/"/>
              </a:rPr>
              <a:t>CC BY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34116833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318C8DD-6CDF-74D6-8B34-A1052143D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18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FFBD1A-8C1E-FE26-A7AA-4A63BD909D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825625"/>
            <a:ext cx="7444153" cy="4351338"/>
          </a:xfrm>
        </p:spPr>
        <p:txBody>
          <a:bodyPr>
            <a:norm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4000" dirty="0"/>
              <a:t>Reveal Systemic Inequities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Inform Policy and Target Resources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Enable Legal and Regulatory Action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4000" dirty="0"/>
              <a:t>Track Progress (adaptive management)</a:t>
            </a:r>
            <a:endParaRPr lang="en-US" sz="28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3B9162B-BF3F-4884-4412-5171405146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quantify it? – Students sometimes hesitant to quantify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673C788-379E-B394-A818-BF0AA2AA55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284721" y="1825625"/>
            <a:ext cx="4907279" cy="4907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31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011F35-7826-5473-C824-2BF9922A2B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9349" y="415964"/>
            <a:ext cx="4709327" cy="1037492"/>
          </a:xfrm>
        </p:spPr>
        <p:txBody>
          <a:bodyPr/>
          <a:lstStyle/>
          <a:p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One m</a:t>
            </a:r>
            <a:r>
              <a:rPr lang="en-US" kern="0" dirty="0"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y Main concerns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B5943D7-5098-0C3A-8A57-38ED052BF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19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BD6E502-3283-5351-733A-A44BD708D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80535" y="1871004"/>
            <a:ext cx="5502811" cy="4052286"/>
          </a:xfrm>
        </p:spPr>
        <p:txBody>
          <a:bodyPr>
            <a:normAutofit/>
          </a:bodyPr>
          <a:lstStyle/>
          <a:p>
            <a:r>
              <a:rPr lang="en-US" sz="2800" dirty="0"/>
              <a:t>Space &amp; Time largest conceptual challenges we face in human understanding.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Census block, tract, zip, grid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Exposure, risk, vulnerability.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Temporal mismatch pitfalls.</a:t>
            </a:r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6" name="Content Placeholder 14">
            <a:extLst>
              <a:ext uri="{FF2B5EF4-FFF2-40B4-BE49-F238E27FC236}">
                <a16:creationId xmlns:a16="http://schemas.microsoft.com/office/drawing/2014/main" id="{2D33C87C-C49C-A673-3FE7-4D9A5293B8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78768" y="1656238"/>
            <a:ext cx="6213231" cy="3308710"/>
          </a:xfr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D67AD4-65E5-51A6-09F3-1355C83593D7}"/>
              </a:ext>
            </a:extLst>
          </p:cNvPr>
          <p:cNvSpPr txBox="1"/>
          <p:nvPr/>
        </p:nvSpPr>
        <p:spPr>
          <a:xfrm>
            <a:off x="6096000" y="5201762"/>
            <a:ext cx="67946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effectLst/>
                <a:latin typeface="NewBaskervilleStd"/>
              </a:rPr>
              <a:t>Banzhaf  et al 2019 https://</a:t>
            </a:r>
            <a:r>
              <a:rPr lang="en-US" sz="1800" dirty="0" err="1">
                <a:effectLst/>
                <a:latin typeface="NewBaskervilleStd"/>
              </a:rPr>
              <a:t>doi.org</a:t>
            </a:r>
            <a:r>
              <a:rPr lang="en-US" sz="1800" dirty="0">
                <a:effectLst/>
                <a:latin typeface="NewBaskervilleStd"/>
              </a:rPr>
              <a:t>/10.1257/jep.33.1.185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7604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23ACE890-26A7-FC8C-5DA4-F378787770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397992"/>
            <a:ext cx="5157787" cy="823912"/>
          </a:xfrm>
        </p:spPr>
        <p:txBody>
          <a:bodyPr>
            <a:normAutofit fontScale="85000" lnSpcReduction="10000"/>
          </a:bodyPr>
          <a:lstStyle/>
          <a:p>
            <a:r>
              <a:rPr lang="en-US" sz="4000" dirty="0"/>
              <a:t>Environmental Economics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0169B10-25E9-ABD0-108B-05BD35F68E9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DACCD53-1146-3A3B-D8E3-2EE09638E3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1898" y="2505075"/>
            <a:ext cx="3683477" cy="149939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23D0DB0-45E0-0467-9D8B-0653C7D6E9F1}"/>
              </a:ext>
            </a:extLst>
          </p:cNvPr>
          <p:cNvSpPr txBox="1"/>
          <p:nvPr/>
        </p:nvSpPr>
        <p:spPr>
          <a:xfrm>
            <a:off x="566421" y="4608566"/>
            <a:ext cx="57045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Empirical studies economic effects of environmental policies, including costs/benefits of policies to deal with air pollution, water quality, toxic substances, solid waste, and global warming</a:t>
            </a:r>
          </a:p>
        </p:txBody>
      </p:sp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51011C27-2114-2546-EAA5-4104CEA3D53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372870" y="2252807"/>
            <a:ext cx="4734236" cy="2236066"/>
          </a:xfrm>
          <a:prstGeom prst="rect">
            <a:avLst/>
          </a:prstGeom>
        </p:spPr>
      </p:pic>
      <p:sp>
        <p:nvSpPr>
          <p:cNvPr id="21" name="Text Placeholder 12">
            <a:extLst>
              <a:ext uri="{FF2B5EF4-FFF2-40B4-BE49-F238E27FC236}">
                <a16:creationId xmlns:a16="http://schemas.microsoft.com/office/drawing/2014/main" id="{6568C27E-1F52-1910-85B0-7DD50E8C98AA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6172200" y="1398588"/>
            <a:ext cx="5183188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dirty="0"/>
              <a:t>Econometrics 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26C1005-9CAB-30B7-A8A4-1B5058BFB0C3}"/>
              </a:ext>
            </a:extLst>
          </p:cNvPr>
          <p:cNvSpPr txBox="1"/>
          <p:nvPr/>
        </p:nvSpPr>
        <p:spPr>
          <a:xfrm>
            <a:off x="6372869" y="4635501"/>
            <a:ext cx="49793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/>
              <a:t>Statistic and Econometrics are powerful tool to see how the economic theory holds up with real data providing a point estimate</a:t>
            </a:r>
          </a:p>
        </p:txBody>
      </p:sp>
    </p:spTree>
    <p:extLst>
      <p:ext uri="{BB962C8B-B14F-4D97-AF65-F5344CB8AC3E}">
        <p14:creationId xmlns:p14="http://schemas.microsoft.com/office/powerpoint/2010/main" val="1019949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build="p"/>
      <p:bldP spid="2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781D6B8-832D-BCC2-C257-26720CEC98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3414" y="465738"/>
            <a:ext cx="11465168" cy="1037492"/>
          </a:xfrm>
        </p:spPr>
        <p:txBody>
          <a:bodyPr/>
          <a:lstStyle/>
          <a:p>
            <a:r>
              <a:rPr lang="en-US" sz="4000" b="1" dirty="0"/>
              <a:t>Interpreting “The Number”</a:t>
            </a:r>
            <a:endParaRPr lang="en-US" sz="4000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818E88E-E367-7318-B93F-C13DCA9B2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20</a:t>
            </a:fld>
            <a:endParaRPr lang="en-IN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B9FB864-7694-C37D-668B-6DE60C9650C8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4D4CD-B4CD-3451-690B-D24C793ABE6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3414" y="1990803"/>
            <a:ext cx="5615816" cy="4401459"/>
          </a:xfrm>
        </p:spPr>
        <p:txBody>
          <a:bodyPr>
            <a:normAutofit/>
          </a:bodyPr>
          <a:lstStyle/>
          <a:p>
            <a:r>
              <a:rPr lang="en-US" sz="3600" dirty="0"/>
              <a:t>Numeric result ≠ lived experience.</a:t>
            </a:r>
          </a:p>
          <a:p>
            <a:r>
              <a:rPr lang="en-US" sz="3600" dirty="0"/>
              <a:t>Cumulative impacts (historical)</a:t>
            </a:r>
          </a:p>
          <a:p>
            <a:r>
              <a:rPr lang="en-US" sz="3600" dirty="0"/>
              <a:t>Intersectionality lens</a:t>
            </a:r>
          </a:p>
          <a:p>
            <a:r>
              <a:rPr lang="en-US" sz="3600" dirty="0"/>
              <a:t>Statistical significance vs. practical significance</a:t>
            </a:r>
          </a:p>
          <a:p>
            <a:pPr marL="0" indent="0">
              <a:buNone/>
            </a:pPr>
            <a:endParaRPr lang="en-US" sz="3600" dirty="0"/>
          </a:p>
          <a:p>
            <a:endParaRPr lang="en-US" sz="3600" dirty="0"/>
          </a:p>
        </p:txBody>
      </p:sp>
      <p:pic>
        <p:nvPicPr>
          <p:cNvPr id="9" name="Picture 8" descr="Empty speech bubbles">
            <a:extLst>
              <a:ext uri="{FF2B5EF4-FFF2-40B4-BE49-F238E27FC236}">
                <a16:creationId xmlns:a16="http://schemas.microsoft.com/office/drawing/2014/main" id="{B8F1B28F-BEE7-0B20-CD92-EDE7881F37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766" y="2586215"/>
            <a:ext cx="5615816" cy="374022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858F9E3B-9612-D944-5BA1-DF6E3FF8A862}"/>
              </a:ext>
            </a:extLst>
          </p:cNvPr>
          <p:cNvSpPr txBox="1"/>
          <p:nvPr/>
        </p:nvSpPr>
        <p:spPr>
          <a:xfrm>
            <a:off x="8442959" y="4042057"/>
            <a:ext cx="20140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*** p&lt;.001</a:t>
            </a:r>
          </a:p>
          <a:p>
            <a:pPr algn="ctr"/>
            <a:r>
              <a:rPr lang="en-US" sz="2400" dirty="0"/>
              <a:t>** p&lt;.05</a:t>
            </a:r>
          </a:p>
          <a:p>
            <a:pPr algn="ctr"/>
            <a:r>
              <a:rPr lang="en-US" sz="2400" dirty="0"/>
              <a:t>*p&lt;.1</a:t>
            </a:r>
          </a:p>
          <a:p>
            <a:pPr algn="ctr"/>
            <a:endParaRPr lang="en-US" sz="2400" dirty="0"/>
          </a:p>
          <a:p>
            <a:pPr algn="ctr"/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310765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453678D-29F0-B099-8DD7-DFFDC692F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21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4C76741-0733-FD8C-5E73-61C119572B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Teaching Tools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6A0D44-0856-C29D-C4C1-55C5B1CFF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2800" dirty="0"/>
          </a:p>
          <a:p>
            <a:r>
              <a:rPr lang="en-US" sz="2800" dirty="0"/>
              <a:t>Data sources in uncertain times.</a:t>
            </a:r>
          </a:p>
          <a:p>
            <a:pPr marL="0" indent="0">
              <a:buNone/>
            </a:pPr>
            <a:endParaRPr lang="en-US" sz="2800" dirty="0"/>
          </a:p>
        </p:txBody>
      </p:sp>
      <p:pic>
        <p:nvPicPr>
          <p:cNvPr id="5" name="Content Placeholder 6">
            <a:extLst>
              <a:ext uri="{FF2B5EF4-FFF2-40B4-BE49-F238E27FC236}">
                <a16:creationId xmlns:a16="http://schemas.microsoft.com/office/drawing/2014/main" id="{352B6F5C-A6BF-F1DC-9388-E529CD6F2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12056" y="1219432"/>
            <a:ext cx="6068150" cy="244404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1C8D5E9-C0D6-08CD-5598-C77C859E67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056" y="3749149"/>
            <a:ext cx="6068150" cy="1903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6572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A54BF5-831B-D6A6-54DC-9DA0704AFF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Context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EA6478-1DEB-D30E-82DF-90F80AF601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22</a:t>
            </a:fld>
            <a:endParaRPr lang="en-IN" dirty="0"/>
          </a:p>
        </p:txBody>
      </p:sp>
      <p:pic>
        <p:nvPicPr>
          <p:cNvPr id="6" name="Content Placeholder 15">
            <a:extLst>
              <a:ext uri="{FF2B5EF4-FFF2-40B4-BE49-F238E27FC236}">
                <a16:creationId xmlns:a16="http://schemas.microsoft.com/office/drawing/2014/main" id="{51A4230C-1C06-AA96-AC7A-D99B525FE4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1097" y="308718"/>
            <a:ext cx="2918709" cy="1970288"/>
          </a:xfrm>
          <a:prstGeom prst="rect">
            <a:avLst/>
          </a:prstGeom>
        </p:spPr>
      </p:pic>
      <p:pic>
        <p:nvPicPr>
          <p:cNvPr id="9" name="Content Placeholder 7">
            <a:extLst>
              <a:ext uri="{FF2B5EF4-FFF2-40B4-BE49-F238E27FC236}">
                <a16:creationId xmlns:a16="http://schemas.microsoft.com/office/drawing/2014/main" id="{883E8765-DC2B-CF42-2173-6E0B6E1C19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62584" y="4356255"/>
            <a:ext cx="4002383" cy="2293032"/>
          </a:xfrm>
          <a:prstGeom prst="rect">
            <a:avLst/>
          </a:prstGeom>
        </p:spPr>
      </p:pic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11A10BAE-FD47-84F4-EDAF-F96255031E1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sz="3200" dirty="0"/>
              <a:t>Executive Orders ending </a:t>
            </a:r>
            <a:r>
              <a:rPr lang="en-US" altLang="en-US" sz="3200" dirty="0">
                <a:ea typeface="ＭＳ Ｐゴシック" panose="020B0600070205080204" pitchFamily="34" charset="-128"/>
              </a:rPr>
              <a:t>EO 12898 (1994), </a:t>
            </a:r>
            <a:r>
              <a:rPr lang="en-US" sz="3200" dirty="0"/>
              <a:t>14096 (2023), etc.</a:t>
            </a:r>
          </a:p>
          <a:p>
            <a:r>
              <a:rPr lang="en-US" sz="3200" b="0" i="0" dirty="0">
                <a:effectLst/>
              </a:rPr>
              <a:t>Closed U.S. EPA’s Office of EJ &amp; Civil Rights in all 10 regions </a:t>
            </a:r>
          </a:p>
          <a:p>
            <a:r>
              <a:rPr lang="en-US" sz="3200" dirty="0"/>
              <a:t>A</a:t>
            </a:r>
            <a:r>
              <a:rPr lang="en-US" sz="3200" b="0" i="0" dirty="0">
                <a:effectLst/>
              </a:rPr>
              <a:t>bolished the Department of Justice’s EJ unit</a:t>
            </a:r>
            <a:endParaRPr lang="en-US" sz="3200" dirty="0"/>
          </a:p>
          <a:p>
            <a:r>
              <a:rPr lang="en-US" sz="3200" dirty="0"/>
              <a:t>Federal rollbacks/layoffs</a:t>
            </a:r>
          </a:p>
          <a:p>
            <a:r>
              <a:rPr lang="en-US" sz="3200" dirty="0"/>
              <a:t>Data disappearing</a:t>
            </a:r>
          </a:p>
          <a:p>
            <a:r>
              <a:rPr lang="en-US" sz="3200" dirty="0"/>
              <a:t>Grants frozen </a:t>
            </a:r>
          </a:p>
          <a:p>
            <a:endParaRPr lang="en-US" sz="3200" dirty="0"/>
          </a:p>
        </p:txBody>
      </p:sp>
      <p:pic>
        <p:nvPicPr>
          <p:cNvPr id="15" name="Content Placeholder 11">
            <a:extLst>
              <a:ext uri="{FF2B5EF4-FFF2-40B4-BE49-F238E27FC236}">
                <a16:creationId xmlns:a16="http://schemas.microsoft.com/office/drawing/2014/main" id="{CAAF713D-9B61-9D0B-FCB2-39CBFDC81A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6284" y="282729"/>
            <a:ext cx="3188069" cy="2065298"/>
          </a:xfrm>
          <a:prstGeom prst="rect">
            <a:avLst/>
          </a:prstGeom>
        </p:spPr>
      </p:pic>
      <p:pic>
        <p:nvPicPr>
          <p:cNvPr id="16" name="Picture Placeholder 6">
            <a:extLst>
              <a:ext uri="{FF2B5EF4-FFF2-40B4-BE49-F238E27FC236}">
                <a16:creationId xmlns:a16="http://schemas.microsoft.com/office/drawing/2014/main" id="{D83AB29F-C6A8-D0D0-90E5-1EF44073DE9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52" t="36118" r="-52" b="1374"/>
          <a:stretch/>
        </p:blipFill>
        <p:spPr>
          <a:xfrm>
            <a:off x="6091483" y="2391001"/>
            <a:ext cx="5987802" cy="1823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65606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FD200-0106-687B-BAD9-3ACD39415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</a:t>
            </a:r>
            <a:r>
              <a:rPr lang="en-US" sz="3200" b="1" kern="0" dirty="0">
                <a:effectLst/>
                <a:latin typeface="+mn-lt"/>
                <a:ea typeface="Times New Roman" panose="02020603050405020304" pitchFamily="18" charset="0"/>
                <a:cs typeface="Times New Roman" panose="02020603050405020304" pitchFamily="18" charset="0"/>
              </a:rPr>
              <a:t>4. Data Source Hunt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8F8E8F-16F7-609D-6CD2-ADCF4AA1F2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23</a:t>
            </a:fld>
            <a:endParaRPr lang="en-IN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031518C-9D67-683A-53AB-2025B3C01BB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436932" y="238780"/>
            <a:ext cx="4066954" cy="2076903"/>
          </a:xfr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5BBDDEF-6A66-FECF-2AEC-9FD331A08A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/>
              <a:t>Alternative repositories:</a:t>
            </a:r>
          </a:p>
          <a:p>
            <a:r>
              <a:rPr lang="en-US" sz="2000" dirty="0"/>
              <a:t>CEQ Climate &amp; Economic Justice Screening Tool</a:t>
            </a:r>
          </a:p>
          <a:p>
            <a:r>
              <a:rPr lang="en-US" sz="2000" dirty="0"/>
              <a:t>Environmental Data &amp; Governance Initiative </a:t>
            </a:r>
          </a:p>
          <a:p>
            <a:r>
              <a:rPr lang="en-US" sz="2000" dirty="0"/>
              <a:t>State EJ portals (example </a:t>
            </a:r>
            <a:r>
              <a:rPr lang="en-US" sz="2000" dirty="0" err="1"/>
              <a:t>CalEnviroScreen</a:t>
            </a:r>
            <a:r>
              <a:rPr lang="en-US" sz="2000" dirty="0"/>
              <a:t>).</a:t>
            </a:r>
          </a:p>
          <a:p>
            <a:pPr>
              <a:buNone/>
            </a:pPr>
            <a:r>
              <a:rPr lang="en-US" sz="3200" dirty="0"/>
              <a:t>Strategies: open-source data, community science, FOIA</a:t>
            </a:r>
          </a:p>
          <a:p>
            <a:r>
              <a:rPr lang="en-US" sz="2000" dirty="0"/>
              <a:t>Teach students adaptive approaches to navigate uncertainty and incomplete data</a:t>
            </a:r>
          </a:p>
          <a:p>
            <a:r>
              <a:rPr lang="en-US" sz="2000" dirty="0"/>
              <a:t>Crowdsourced &amp; satellite data (NO₂, PM₂.₅). </a:t>
            </a:r>
            <a:r>
              <a:rPr lang="en-US" sz="2000" i="1" dirty="0" err="1"/>
              <a:t>PurpleAir</a:t>
            </a:r>
            <a:endParaRPr lang="en-US" sz="2000" i="1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F09673-3ECE-1577-32B4-93E8FFB17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68903" y="4489595"/>
            <a:ext cx="3603013" cy="222299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BA57F1-992F-F448-B6E8-7759800E0F9C}"/>
              </a:ext>
            </a:extLst>
          </p:cNvPr>
          <p:cNvSpPr txBox="1"/>
          <p:nvPr/>
        </p:nvSpPr>
        <p:spPr>
          <a:xfrm>
            <a:off x="6096000" y="5853797"/>
            <a:ext cx="174673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4"/>
              </a:rPr>
              <a:t>Wayback Machine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69F14A6-6092-079B-74E3-8C21F838B918}"/>
              </a:ext>
            </a:extLst>
          </p:cNvPr>
          <p:cNvSpPr txBox="1"/>
          <p:nvPr/>
        </p:nvSpPr>
        <p:spPr>
          <a:xfrm>
            <a:off x="5614360" y="1428495"/>
            <a:ext cx="62460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5"/>
              </a:rPr>
              <a:t>` Database</a:t>
            </a:r>
            <a:endParaRPr lang="en-US" dirty="0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3D868EC-D200-4D8B-E77B-47A62F2467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5398" y="2502570"/>
            <a:ext cx="3327009" cy="1854253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618FEC1-FE48-2262-C525-E216691B9583}"/>
              </a:ext>
            </a:extLst>
          </p:cNvPr>
          <p:cNvSpPr txBox="1"/>
          <p:nvPr/>
        </p:nvSpPr>
        <p:spPr>
          <a:xfrm>
            <a:off x="9858360" y="3181073"/>
            <a:ext cx="493736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7"/>
              </a:rPr>
              <a:t>CJEST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1927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776560D-C524-7A47-A1E2-3CD870C4E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24</a:t>
            </a:fld>
            <a:endParaRPr lang="en-IN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6295884F-6E42-75B3-45C3-1EA200E62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/>
              <a:t>Case Study Mini‑Lab</a:t>
            </a:r>
            <a:br>
              <a:rPr lang="en-US" dirty="0"/>
            </a:b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F64AF1-126B-2F8C-4A55-14CA5A0FEF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15466" y="2620651"/>
            <a:ext cx="4472459" cy="3301847"/>
          </a:xfrm>
        </p:spPr>
        <p:txBody>
          <a:bodyPr/>
          <a:lstStyle/>
          <a:p>
            <a:r>
              <a:rPr lang="en-US" sz="3200" dirty="0"/>
              <a:t>Small‑group/individual task: interpret an </a:t>
            </a:r>
            <a:r>
              <a:rPr lang="en-US" sz="3200" dirty="0" err="1"/>
              <a:t>EJScreen</a:t>
            </a:r>
            <a:r>
              <a:rPr lang="en-US" sz="3200" dirty="0"/>
              <a:t> output tile for a real neighborhood.</a:t>
            </a:r>
          </a:p>
          <a:p>
            <a:br>
              <a:rPr lang="en-US" sz="2400" dirty="0"/>
            </a:br>
            <a:endParaRPr lang="en-US" sz="2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06AA4EE-6BD0-A4BF-43C4-D42E3A73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79587" y="930500"/>
            <a:ext cx="5628760" cy="313709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DFA1A30-1A1B-BA80-65EB-70B9A28D9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880" y="4067595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1349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4C82CEE4-CB32-C50D-F8A7-7CABB42192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5" y="1645920"/>
            <a:ext cx="6862780" cy="5066671"/>
          </a:xfrm>
        </p:spPr>
        <p:txBody>
          <a:bodyPr>
            <a:normAutofit fontScale="92500"/>
          </a:bodyPr>
          <a:lstStyle/>
          <a:p>
            <a:pPr marL="0" indent="0">
              <a:buNone/>
            </a:pPr>
            <a:r>
              <a:rPr lang="en-US" sz="2800" dirty="0"/>
              <a:t>Find your home (childhood or current)</a:t>
            </a:r>
          </a:p>
          <a:p>
            <a:r>
              <a:rPr lang="en-US" sz="2800" dirty="0"/>
              <a:t>Add a </a:t>
            </a:r>
            <a:r>
              <a:rPr lang="en-US" sz="2800" b="1" dirty="0"/>
              <a:t>Map</a:t>
            </a:r>
            <a:r>
              <a:rPr lang="en-US" sz="2800" dirty="0"/>
              <a:t> </a:t>
            </a:r>
            <a:r>
              <a:rPr lang="en-US" sz="2800" i="1" dirty="0"/>
              <a:t>Social Indicators : Choose </a:t>
            </a:r>
            <a:r>
              <a:rPr lang="en-US" sz="2800" dirty="0"/>
              <a:t>Low Income, People of Color, or Education</a:t>
            </a:r>
          </a:p>
          <a:p>
            <a:pPr lvl="1"/>
            <a:r>
              <a:rPr lang="en-US" sz="2400" i="1" dirty="0"/>
              <a:t>Climate Change: </a:t>
            </a:r>
            <a:r>
              <a:rPr lang="en-US" sz="2400" dirty="0"/>
              <a:t>Extreme Heat click on census tract to explore how many days over 90 across years.</a:t>
            </a:r>
          </a:p>
          <a:p>
            <a:r>
              <a:rPr lang="en-US" sz="2800" dirty="0"/>
              <a:t>Navigate to </a:t>
            </a:r>
            <a:r>
              <a:rPr lang="en-US" sz="2800" b="1" dirty="0"/>
              <a:t>Places</a:t>
            </a:r>
            <a:r>
              <a:rPr lang="en-US" sz="2800" dirty="0"/>
              <a:t> add EPA Regulated Facilities</a:t>
            </a:r>
          </a:p>
          <a:p>
            <a:pPr lvl="1"/>
            <a:r>
              <a:rPr lang="en-US" sz="2400" dirty="0"/>
              <a:t>Explore Regulated Facilitates</a:t>
            </a:r>
          </a:p>
          <a:p>
            <a:pPr lvl="1"/>
            <a:r>
              <a:rPr lang="en-US" sz="2400" dirty="0"/>
              <a:t>Add Toxic Release</a:t>
            </a:r>
          </a:p>
          <a:p>
            <a:pPr lvl="1"/>
            <a:r>
              <a:rPr lang="en-US" sz="2400" dirty="0"/>
              <a:t>Designated Disadvantage Communities (Justice40 &amp; EPA IRA)</a:t>
            </a:r>
          </a:p>
          <a:p>
            <a:r>
              <a:rPr lang="en-US" sz="2800" dirty="0"/>
              <a:t>Using</a:t>
            </a:r>
            <a:r>
              <a:rPr lang="en-US" sz="2800" b="1" dirty="0"/>
              <a:t> Tools ( </a:t>
            </a:r>
            <a:r>
              <a:rPr lang="en-US" sz="2800" i="1" dirty="0"/>
              <a:t>Measure, </a:t>
            </a:r>
            <a:r>
              <a:rPr lang="en-US" sz="2800" dirty="0"/>
              <a:t>click </a:t>
            </a:r>
            <a:r>
              <a:rPr lang="en-US" sz="2800" i="1" dirty="0"/>
              <a:t>Ruler) </a:t>
            </a:r>
            <a:r>
              <a:rPr lang="en-US" sz="2800" dirty="0"/>
              <a:t>calculate distance to an</a:t>
            </a:r>
            <a:r>
              <a:rPr lang="en-US" sz="2800" i="1" dirty="0"/>
              <a:t> </a:t>
            </a:r>
            <a:r>
              <a:rPr lang="en-US" sz="2800" dirty="0"/>
              <a:t>EPA Regulated Facilities or TRI </a:t>
            </a:r>
            <a:endParaRPr lang="en-US" sz="2000" i="1" dirty="0"/>
          </a:p>
          <a:p>
            <a:endParaRPr lang="en-US" sz="2000" i="1" dirty="0"/>
          </a:p>
          <a:p>
            <a:endParaRPr lang="en-US" sz="2000" i="1" dirty="0"/>
          </a:p>
          <a:p>
            <a:pPr marL="0" indent="0">
              <a:buNone/>
            </a:pPr>
            <a:endParaRPr lang="en-US" sz="2000" i="1" dirty="0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89B7455A-9B16-B753-E100-AA5D503CA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25</a:t>
            </a:fld>
            <a:endParaRPr lang="en-IN" dirty="0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11404028-836F-E67C-60BF-CE214D1D4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Navigate to your Home County</a:t>
            </a:r>
          </a:p>
        </p:txBody>
      </p:sp>
      <p:pic>
        <p:nvPicPr>
          <p:cNvPr id="18" name="Content Placeholder 16">
            <a:extLst>
              <a:ext uri="{FF2B5EF4-FFF2-40B4-BE49-F238E27FC236}">
                <a16:creationId xmlns:a16="http://schemas.microsoft.com/office/drawing/2014/main" id="{51121989-A6C3-BEFF-CDD7-2CD7E3EA6B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195" y="2128080"/>
            <a:ext cx="4467846" cy="30840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84C25329-A566-1016-A3B0-233A7E720C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83716" y="4909626"/>
            <a:ext cx="1310325" cy="131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1206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909BCDB9-8014-307E-597E-F0524FAC2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E89E015-244C-F61A-4E86-06A27E40E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26</a:t>
            </a:fld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B22B9C-EFEB-775E-4BFD-D7403CBA782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r>
              <a:rPr lang="en-US" sz="3200" dirty="0"/>
              <a:t>Does your local knowledge reflect the data shown for disadvantaged communities? (Did Justice40 or EPA EJ Screen)</a:t>
            </a:r>
          </a:p>
          <a:p>
            <a:endParaRPr lang="en-US" sz="3200" dirty="0"/>
          </a:p>
          <a:p>
            <a:r>
              <a:rPr lang="en-US" sz="3200" dirty="0"/>
              <a:t>Are the scales the same?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60BE823-6ED2-1D2C-7D52-64F59450B0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94731" y="2268187"/>
            <a:ext cx="5833853" cy="33716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945388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7A7A7-A4AD-5C6D-6B5A-02C44EBB00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C764C9-84AB-8957-28BB-3DB14EF86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27</a:t>
            </a:fld>
            <a:endParaRPr lang="en-IN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E5BDE0F-6E0C-615E-2805-F03562CE7B2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Was reported hazardous material or TRI closer than you original assumed? </a:t>
            </a:r>
          </a:p>
        </p:txBody>
      </p:sp>
      <p:pic>
        <p:nvPicPr>
          <p:cNvPr id="6" name="Content Placeholder 16">
            <a:extLst>
              <a:ext uri="{FF2B5EF4-FFF2-40B4-BE49-F238E27FC236}">
                <a16:creationId xmlns:a16="http://schemas.microsoft.com/office/drawing/2014/main" id="{C2C3C2FE-DF8F-9AF0-F79D-CC6C565E7FB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109401"/>
            <a:ext cx="5481638" cy="378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522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498E9E-0DD5-AEA0-A6A8-3E080A050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09B1C16-008B-AB64-F441-E228E741B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Reflection Questions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5C3891-60DB-5CD2-E449-2CD7F69B6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28</a:t>
            </a:fld>
            <a:endParaRPr lang="en-IN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9357381-9AB3-5C1A-62EF-78B81A67D4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2691492"/>
            <a:ext cx="5481638" cy="2619603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8820258-59A6-583C-29E9-2DABDE07AB1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4"/>
            <a:ext cx="5481203" cy="5032375"/>
          </a:xfrm>
        </p:spPr>
        <p:txBody>
          <a:bodyPr>
            <a:normAutofit/>
          </a:bodyPr>
          <a:lstStyle/>
          <a:p>
            <a:endParaRPr lang="en-US" sz="3600" dirty="0"/>
          </a:p>
          <a:p>
            <a:r>
              <a:rPr lang="en-US" sz="3600" dirty="0"/>
              <a:t>Has the number of days above 90 grown in your area?</a:t>
            </a:r>
          </a:p>
          <a:p>
            <a:endParaRPr lang="en-US" sz="3600" dirty="0"/>
          </a:p>
          <a:p>
            <a:r>
              <a:rPr lang="en-US" sz="3600" dirty="0"/>
              <a:t>Compare to nearest Disadvantage Community</a:t>
            </a:r>
            <a:endParaRPr lang="en-US" sz="28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2336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3B893E-E4C8-9094-2D83-683BD502BD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4" name="Subtitle 3">
            <a:extLst>
              <a:ext uri="{FF2B5EF4-FFF2-40B4-BE49-F238E27FC236}">
                <a16:creationId xmlns:a16="http://schemas.microsoft.com/office/drawing/2014/main" id="{3ED53EE2-857F-535A-A793-C1EBEDA3BB1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alowemac@hawaii.edu</a:t>
            </a:r>
            <a:endParaRPr lang="en-US" dirty="0"/>
          </a:p>
        </p:txBody>
      </p:sp>
      <p:pic>
        <p:nvPicPr>
          <p:cNvPr id="8" name="Picture Placeholder 7">
            <a:extLst>
              <a:ext uri="{FF2B5EF4-FFF2-40B4-BE49-F238E27FC236}">
                <a16:creationId xmlns:a16="http://schemas.microsoft.com/office/drawing/2014/main" id="{03B81BEC-035B-0496-F512-4898AD417B9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19" r="1471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DA6CFF2B-8226-C520-EA2C-80A63E26EF79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5408613" y="4836222"/>
            <a:ext cx="4424363" cy="433938"/>
          </a:xfrm>
        </p:spPr>
        <p:txBody>
          <a:bodyPr>
            <a:normAutofit/>
          </a:bodyPr>
          <a:lstStyle/>
          <a:p>
            <a:r>
              <a:rPr lang="en-US" b="0" i="0" dirty="0">
                <a:solidFill>
                  <a:srgbClr val="1155CC"/>
                </a:solidFill>
                <a:effectLst/>
                <a:latin typeface="Arial" panose="020B0604020202020204" pitchFamily="34" charset="0"/>
                <a:hlinkClick r:id="rId3"/>
              </a:rPr>
              <a:t>http://www2.hawaii.edu/~alowemac/</a:t>
            </a:r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b="0" i="0" dirty="0">
              <a:solidFill>
                <a:srgbClr val="1155CC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CB1CDC8-06F2-D032-F4FF-07C87B734E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3303" y="5520431"/>
            <a:ext cx="567983" cy="318071"/>
          </a:xfrm>
          <a:prstGeom prst="rect">
            <a:avLst/>
          </a:prstGeom>
        </p:spPr>
      </p:pic>
      <p:sp>
        <p:nvSpPr>
          <p:cNvPr id="14" name="Content Placeholder 9">
            <a:extLst>
              <a:ext uri="{FF2B5EF4-FFF2-40B4-BE49-F238E27FC236}">
                <a16:creationId xmlns:a16="http://schemas.microsoft.com/office/drawing/2014/main" id="{F8B322D2-D5E2-273E-AC0D-7322CCA86740}"/>
              </a:ext>
            </a:extLst>
          </p:cNvPr>
          <p:cNvSpPr txBox="1">
            <a:spLocks/>
          </p:cNvSpPr>
          <p:nvPr/>
        </p:nvSpPr>
        <p:spPr>
          <a:xfrm>
            <a:off x="5406809" y="5605293"/>
            <a:ext cx="4424363" cy="4339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None/>
              <a:defRPr lang="en-US" sz="1800" b="0" kern="1200" cap="none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lang="en-IN" sz="16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1155CC"/>
                </a:solidFill>
                <a:latin typeface="Arial" panose="020B0604020202020204" pitchFamily="34" charset="0"/>
              </a:rPr>
              <a:t>@</a:t>
            </a:r>
            <a:r>
              <a:rPr lang="en-US" dirty="0" err="1">
                <a:solidFill>
                  <a:srgbClr val="1155CC"/>
                </a:solidFill>
                <a:latin typeface="Arial" panose="020B0604020202020204" pitchFamily="34" charset="0"/>
              </a:rPr>
              <a:t>iguanalow</a:t>
            </a:r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  <a:p>
            <a:endParaRPr lang="en-US" dirty="0">
              <a:solidFill>
                <a:srgbClr val="1155CC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35554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7C0B1B98-1724-83AA-C3A1-521763F401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Classroom Framing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EE16FED1-6656-AE14-FC6C-AEBBA522BF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79973" y="1397201"/>
            <a:ext cx="5970075" cy="823912"/>
          </a:xfrm>
        </p:spPr>
        <p:txBody>
          <a:bodyPr>
            <a:normAutofit fontScale="92500"/>
          </a:bodyPr>
          <a:lstStyle/>
          <a:p>
            <a:r>
              <a:rPr lang="en-US" sz="3600" dirty="0"/>
              <a:t>Social Environmental Economics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0B5D37C1-3639-6CBA-D6BB-4F0BB6B300E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57097" y="4269440"/>
            <a:ext cx="5183187" cy="2058173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Framing the class with interconnected links between social policy, economics and environmental outcomes</a:t>
            </a:r>
          </a:p>
        </p:txBody>
      </p:sp>
      <p:sp>
        <p:nvSpPr>
          <p:cNvPr id="4" name="Content Placeholder 14">
            <a:extLst>
              <a:ext uri="{FF2B5EF4-FFF2-40B4-BE49-F238E27FC236}">
                <a16:creationId xmlns:a16="http://schemas.microsoft.com/office/drawing/2014/main" id="{E7562774-C1FB-8004-21CA-BAC20F5BBFEF}"/>
              </a:ext>
            </a:extLst>
          </p:cNvPr>
          <p:cNvSpPr txBox="1">
            <a:spLocks/>
          </p:cNvSpPr>
          <p:nvPr/>
        </p:nvSpPr>
        <p:spPr>
          <a:xfrm>
            <a:off x="912812" y="2505075"/>
            <a:ext cx="5183188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55878B2-3B39-DF15-3694-09DB688EAE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6433" y="2049032"/>
            <a:ext cx="3232468" cy="2058173"/>
          </a:xfrm>
          <a:prstGeom prst="rect">
            <a:avLst/>
          </a:prstGeom>
        </p:spPr>
      </p:pic>
      <p:sp>
        <p:nvSpPr>
          <p:cNvPr id="3" name="Content Placeholder 14">
            <a:extLst>
              <a:ext uri="{FF2B5EF4-FFF2-40B4-BE49-F238E27FC236}">
                <a16:creationId xmlns:a16="http://schemas.microsoft.com/office/drawing/2014/main" id="{14120B73-4760-BEC7-908B-C7A53F96D84B}"/>
              </a:ext>
            </a:extLst>
          </p:cNvPr>
          <p:cNvSpPr txBox="1">
            <a:spLocks/>
          </p:cNvSpPr>
          <p:nvPr/>
        </p:nvSpPr>
        <p:spPr>
          <a:xfrm>
            <a:off x="751715" y="4160181"/>
            <a:ext cx="4869598" cy="22766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Treats economy as a subsystem of Earth's larger ecosystem, and by emphasizing the preservation of natural capital/ biosphere limitation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C2F984A-58C2-BF6B-E8C0-49BA389DC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7473" y="2166015"/>
            <a:ext cx="3169960" cy="1812471"/>
          </a:xfrm>
          <a:prstGeom prst="rect">
            <a:avLst/>
          </a:prstGeom>
        </p:spPr>
      </p:pic>
      <p:sp>
        <p:nvSpPr>
          <p:cNvPr id="11" name="Text Placeholder 13">
            <a:extLst>
              <a:ext uri="{FF2B5EF4-FFF2-40B4-BE49-F238E27FC236}">
                <a16:creationId xmlns:a16="http://schemas.microsoft.com/office/drawing/2014/main" id="{CDF17C91-0B46-82B4-AB1F-09B4CD5C904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68717" y="1433952"/>
            <a:ext cx="5157787" cy="823912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dirty="0"/>
              <a:t>Ecological Economics</a:t>
            </a:r>
          </a:p>
        </p:txBody>
      </p:sp>
    </p:spTree>
    <p:extLst>
      <p:ext uri="{BB962C8B-B14F-4D97-AF65-F5344CB8AC3E}">
        <p14:creationId xmlns:p14="http://schemas.microsoft.com/office/powerpoint/2010/main" val="90052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DC438F6-C8FF-CBD3-117F-34A05AE40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4</a:t>
            </a:fld>
            <a:endParaRPr lang="en-IN" dirty="0"/>
          </a:p>
        </p:txBody>
      </p:sp>
      <p:graphicFrame>
        <p:nvGraphicFramePr>
          <p:cNvPr id="7" name="Content Placeholder 6">
            <a:extLst>
              <a:ext uri="{FF2B5EF4-FFF2-40B4-BE49-F238E27FC236}">
                <a16:creationId xmlns:a16="http://schemas.microsoft.com/office/drawing/2014/main" id="{CAB77453-16E6-70C0-B615-9CFE8DD5E44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9902252"/>
              </p:ext>
            </p:extLst>
          </p:nvPr>
        </p:nvGraphicFramePr>
        <p:xfrm>
          <a:off x="182880" y="2191346"/>
          <a:ext cx="11631390" cy="431228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7130">
                  <a:extLst>
                    <a:ext uri="{9D8B030D-6E8A-4147-A177-3AD203B41FA5}">
                      <a16:colId xmlns:a16="http://schemas.microsoft.com/office/drawing/2014/main" val="117163396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801416915"/>
                    </a:ext>
                  </a:extLst>
                </a:gridCol>
                <a:gridCol w="3877130">
                  <a:extLst>
                    <a:ext uri="{9D8B030D-6E8A-4147-A177-3AD203B41FA5}">
                      <a16:colId xmlns:a16="http://schemas.microsoft.com/office/drawing/2014/main" val="201990133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Step</a:t>
                      </a:r>
                      <a:endParaRPr lang="en-US" sz="18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Task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800" b="1" kern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Teaching Goal</a:t>
                      </a:r>
                      <a:endParaRPr lang="en-US" sz="1800" kern="10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5854466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457200" marR="0" indent="-457200">
                        <a:lnSpc>
                          <a:spcPct val="115000"/>
                        </a:lnSpc>
                        <a:spcAft>
                          <a:spcPts val="800"/>
                        </a:spcAft>
                        <a:buAutoNum type="arabicPeriod"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Define Scope &amp; Decision Makers (Week 1-2)</a:t>
                      </a: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Pick a local, region, population, or issue, Identifying communities impacted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Center justice in a real-world, place-based context. </a:t>
                      </a: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Who is included?  Build Decision maker Matrix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34661408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2. Performance Metrics (Week 3)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Environmental (PM2.5, proximity to polluter, water quality), Social/economic (e.g., income, race, tribal land)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Unpack assumptions: what “counts” as harm or vulnerability? What does the number mean?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872194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3. Data (Week 4-5) 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Assign students to find datasets: EPA, ACS, community science, mobile data, state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Exploring data analytics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29342988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4. Identification/Weights (Week 6)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Structured Decision Making:</a:t>
                      </a: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priority/value weighting, expert elicitation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Show how weighting reflects justice trade-offs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580785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80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5. Build Model (Week 7-8)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Use Excel or GIS, expert elicitation, value to build a simple additive or weighted index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Practice applied skills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48761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2000" b="1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6. Reflect  Present (Final)</a:t>
                      </a:r>
                      <a:endParaRPr lang="en-US" sz="20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Present: what did your index capture and what did it miss?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Aft>
                          <a:spcPts val="800"/>
                        </a:spcAft>
                        <a:buNone/>
                      </a:pPr>
                      <a:r>
                        <a:rPr lang="en-US" sz="1600" kern="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Reinforce critical thinking about measurement ethics</a:t>
                      </a:r>
                      <a:endParaRPr lang="en-US" sz="1600" kern="100" dirty="0">
                        <a:effectLst/>
                        <a:latin typeface="+mn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987360448"/>
                  </a:ext>
                </a:extLst>
              </a:tr>
            </a:tbl>
          </a:graphicData>
        </a:graphic>
      </p:graphicFrame>
      <p:sp>
        <p:nvSpPr>
          <p:cNvPr id="4" name="Title 3">
            <a:extLst>
              <a:ext uri="{FF2B5EF4-FFF2-40B4-BE49-F238E27FC236}">
                <a16:creationId xmlns:a16="http://schemas.microsoft.com/office/drawing/2014/main" id="{9421C9EA-305B-C50F-F2B8-F4E3E5CB7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Building Framework w/ Quantitative Focus (Pedagogical Strategy)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684FE3-7409-01E4-B104-DB56ED9761C2}"/>
              </a:ext>
            </a:extLst>
          </p:cNvPr>
          <p:cNvSpPr txBox="1"/>
          <p:nvPr/>
        </p:nvSpPr>
        <p:spPr>
          <a:xfrm>
            <a:off x="468922" y="1475902"/>
            <a:ext cx="998806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Course of a Class – Research Project Either Group or Individual</a:t>
            </a:r>
          </a:p>
        </p:txBody>
      </p:sp>
    </p:spTree>
    <p:extLst>
      <p:ext uri="{BB962C8B-B14F-4D97-AF65-F5344CB8AC3E}">
        <p14:creationId xmlns:p14="http://schemas.microsoft.com/office/powerpoint/2010/main" val="16890540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A5EFAC8-689C-ED82-F1D9-5FBE51233B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EJ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8060671-6025-265C-8467-B16C6E53222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68711" y="2552611"/>
            <a:ext cx="4484638" cy="1992819"/>
          </a:xfrm>
        </p:spPr>
        <p:txBody>
          <a:bodyPr/>
          <a:lstStyle/>
          <a:p>
            <a:r>
              <a:rPr lang="en-US" sz="3200" dirty="0"/>
              <a:t>Provide Historical Context, policy example, incorporating social, economic, environmental impacts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914B1768-E29F-EBBB-F08B-E751FA43700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" name="Picture Placeholder 11">
            <a:extLst>
              <a:ext uri="{FF2B5EF4-FFF2-40B4-BE49-F238E27FC236}">
                <a16:creationId xmlns:a16="http://schemas.microsoft.com/office/drawing/2014/main" id="{6FD1CFE2-6905-A2FE-A5B5-DE9E997A4A4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6916" r="16916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DC0B6E38-6AAA-3887-B4EB-2471ECFC17B6}"/>
              </a:ext>
            </a:extLst>
          </p:cNvPr>
          <p:cNvSpPr txBox="1"/>
          <p:nvPr/>
        </p:nvSpPr>
        <p:spPr>
          <a:xfrm>
            <a:off x="9158068" y="5120640"/>
            <a:ext cx="2778990" cy="20569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spcAft>
                <a:spcPts val="150"/>
              </a:spcAft>
              <a:buNone/>
            </a:pPr>
            <a:r>
              <a:rPr lang="en-US" b="0" i="0" dirty="0">
                <a:solidFill>
                  <a:schemeClr val="bg1"/>
                </a:solidFill>
                <a:effectLst/>
                <a:latin typeface="NPRSans"/>
              </a:rPr>
              <a:t>Rev. Ben Chavis, right, raises his fist as fellow protesters are taken to jail at the Warren County PCB landfill near Afton, N.C., on Sept. 16, 1982.</a:t>
            </a:r>
          </a:p>
          <a:p>
            <a:pPr>
              <a:buNone/>
            </a:pPr>
            <a:r>
              <a:rPr lang="en-US" b="0" i="1" dirty="0">
                <a:solidFill>
                  <a:schemeClr val="bg1"/>
                </a:solidFill>
                <a:effectLst/>
                <a:latin typeface="NPRSans"/>
              </a:rPr>
              <a:t>Greg Gibson/AP / NPR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4525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C1291C-212F-C1ED-AD62-54A5B350B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6</a:t>
            </a:fld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D01D4D-B1A0-4D3C-CDE8-16480C2AA9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4" y="1825625"/>
            <a:ext cx="5993843" cy="4357462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3000" dirty="0"/>
              <a:t>Pre-1976 : Companies could produce  polychlorinated biphenyls (PCBs)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000" dirty="0"/>
              <a:t>PCBs found to be toxicity and could impact health &amp; environment.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r>
              <a:rPr lang="en-US" sz="3200" dirty="0"/>
              <a:t>1976: US passes Toxic Substances Control Act </a:t>
            </a:r>
            <a:r>
              <a:rPr lang="en-US" sz="3200" b="0" i="0" dirty="0">
                <a:solidFill>
                  <a:srgbClr val="001D35"/>
                </a:solidFill>
                <a:effectLst/>
                <a:latin typeface="Google Sans"/>
              </a:rPr>
              <a:t>regulates/banned PCBs</a:t>
            </a:r>
          </a:p>
          <a:p>
            <a:pPr marL="0" indent="0">
              <a:buNone/>
              <a:defRPr/>
            </a:pPr>
            <a:endParaRPr lang="en-US" sz="3000" dirty="0"/>
          </a:p>
          <a:p>
            <a:pPr marL="0" indent="0">
              <a:buNone/>
              <a:defRPr/>
            </a:pPr>
            <a:endParaRPr lang="en-US" sz="2800" dirty="0"/>
          </a:p>
          <a:p>
            <a:pPr marL="457200" lvl="1" indent="0">
              <a:buNone/>
              <a:defRPr/>
            </a:pPr>
            <a:endParaRPr lang="en-US" sz="2400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3450F4-C6F7-0B78-A87B-8C1EC2DFB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 Movement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25C4259-DF6D-9A09-ECDD-74DDF8136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611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151620-1929-A180-1114-6D2EB00381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F4254D4-C4DC-76EA-E316-314BB68E0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7</a:t>
            </a:fld>
            <a:endParaRPr lang="en-IN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  <a:defRPr/>
                </a:pPr>
                <a:r>
                  <a:rPr lang="en-US" sz="3000" dirty="0"/>
                  <a:t>Pre TSCA Profit Maximization: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haw-US" sz="2800" b="0" i="1" smtClean="0">
                          <a:latin typeface="Cambria Math" panose="02040503050406030204" pitchFamily="18" charset="0"/>
                        </a:rPr>
                        <m:t>𝐶</m:t>
                      </m:r>
                    </m:oMath>
                  </m:oMathPara>
                </a14:m>
                <a:endParaRPr lang="haw-US" sz="2800" b="0" dirty="0"/>
              </a:p>
              <a:p>
                <a:pPr marL="457200" lvl="1" indent="0">
                  <a:buNone/>
                  <a:defRPr/>
                </a:pPr>
                <a:r>
                  <a:rPr lang="en-US" sz="2800" dirty="0"/>
                  <a:t>Where </a:t>
                </a:r>
                <a14:m>
                  <m:oMath xmlns:m="http://schemas.openxmlformats.org/officeDocument/2006/math">
                    <m:r>
                      <a:rPr lang="haw-US" sz="2800" b="0" i="1" smtClean="0">
                        <a:latin typeface="Cambria Math" panose="02040503050406030204" pitchFamily="18" charset="0"/>
                      </a:rPr>
                      <m:t>𝜋</m:t>
                    </m:r>
                  </m:oMath>
                </a14:m>
                <a:r>
                  <a:rPr lang="en-US" sz="2800" dirty="0"/>
                  <a:t> is profits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800" dirty="0"/>
                  <a:t> is revenue, </a:t>
                </a:r>
                <a14:m>
                  <m:oMath xmlns:m="http://schemas.openxmlformats.org/officeDocument/2006/math">
                    <m:r>
                      <a:rPr lang="haw-US" sz="2800" i="1">
                        <a:latin typeface="Cambria Math" panose="02040503050406030204" pitchFamily="18" charset="0"/>
                      </a:rPr>
                      <m:t>𝐶</m:t>
                    </m:r>
                  </m:oMath>
                </a14:m>
                <a:r>
                  <a:rPr lang="en-US" sz="2800" dirty="0"/>
                  <a:t> is cost of production</a:t>
                </a:r>
              </a:p>
              <a:p>
                <a:pPr marL="0" indent="0">
                  <a:buNone/>
                  <a:defRPr/>
                </a:pPr>
                <a:endParaRPr lang="en-US" sz="2800" b="0" i="0" dirty="0">
                  <a:solidFill>
                    <a:srgbClr val="001D35"/>
                  </a:solidFill>
                  <a:effectLst/>
                  <a:latin typeface="Google Sans"/>
                </a:endParaRPr>
              </a:p>
              <a:p>
                <a:pPr>
                  <a:buFont typeface="Wingdings" pitchFamily="2" charset="2"/>
                  <a:buChar char="Ø"/>
                  <a:defRPr/>
                </a:pPr>
                <a:r>
                  <a:rPr lang="en-US" sz="2800" u="sng" dirty="0"/>
                  <a:t>Companies</a:t>
                </a:r>
                <a:r>
                  <a:rPr lang="en-US" sz="2800" dirty="0"/>
                  <a:t> new cost post regulation</a:t>
                </a:r>
              </a:p>
              <a:p>
                <a:pPr lvl="1">
                  <a:defRPr/>
                </a:pPr>
                <a:r>
                  <a:rPr lang="en-US" sz="2400" dirty="0"/>
                  <a:t>Dispose of PCBs cost money</a:t>
                </a:r>
              </a:p>
              <a:p>
                <a:pPr marL="457200" lvl="1" indent="0"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𝜋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𝑇𝑅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−(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𝐶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𝑅</m:t>
                      </m:r>
                      <m:r>
                        <a:rPr lang="haw-US" sz="24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haw-US" sz="2400" b="0" dirty="0"/>
              </a:p>
              <a:p>
                <a:pPr marL="457200" lvl="1" indent="0">
                  <a:buNone/>
                  <a:defRPr/>
                </a:pPr>
                <a:r>
                  <a:rPr lang="en-US" sz="2400" dirty="0"/>
                  <a:t>Where </a:t>
                </a:r>
                <a14:m>
                  <m:oMath xmlns:m="http://schemas.openxmlformats.org/officeDocument/2006/math">
                    <m:r>
                      <a:rPr lang="haw-US" sz="2400" b="0" i="1" smtClean="0">
                        <a:latin typeface="Cambria Math" panose="02040503050406030204" pitchFamily="18" charset="0"/>
                      </a:rPr>
                      <m:t>𝑅</m:t>
                    </m:r>
                  </m:oMath>
                </a14:m>
                <a:r>
                  <a:rPr lang="en-US" sz="2400" dirty="0"/>
                  <a:t> is regulatory cost of disposing PCBs</a:t>
                </a:r>
                <a:endParaRPr lang="en-US" sz="2600" dirty="0"/>
              </a:p>
              <a:p>
                <a:pPr marL="457200" lvl="1" indent="0">
                  <a:buNone/>
                  <a:defRPr/>
                </a:pPr>
                <a:endParaRPr lang="en-US" sz="2400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31E27749-181A-7341-F173-AF21D3A4B9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63414" y="1825624"/>
                <a:ext cx="6458299" cy="5032375"/>
              </a:xfrm>
              <a:blipFill>
                <a:blip r:embed="rId2"/>
                <a:stretch>
                  <a:fillRect l="-2157" t="-25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Title 3">
            <a:extLst>
              <a:ext uri="{FF2B5EF4-FFF2-40B4-BE49-F238E27FC236}">
                <a16:creationId xmlns:a16="http://schemas.microsoft.com/office/drawing/2014/main" id="{99104BC1-2092-F84F-A38E-8C5B14AB1E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marL="0" indent="0">
              <a:buNone/>
              <a:defRPr/>
            </a:pPr>
            <a:r>
              <a:rPr lang="en-US" sz="3200" u="sng" dirty="0"/>
              <a:t>Traditional Economics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8739CD-A43E-B04D-EEFB-2137A136C3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0228" y="2095500"/>
            <a:ext cx="4492171" cy="3930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42854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50ADCB6-9F84-B858-A0D2-2542694B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8</a:t>
            </a:fld>
            <a:endParaRPr lang="en-IN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02E12C-C157-34F1-0471-99723A78166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6" y="1825625"/>
            <a:ext cx="5732584" cy="4351338"/>
          </a:xfrm>
        </p:spPr>
        <p:txBody>
          <a:bodyPr>
            <a:normAutofit/>
          </a:bodyPr>
          <a:lstStyle/>
          <a:p>
            <a:pPr marL="0" indent="0">
              <a:buNone/>
              <a:defRPr/>
            </a:pPr>
            <a:r>
              <a:rPr lang="en-US" sz="2800" dirty="0"/>
              <a:t>Ward Transformer Company </a:t>
            </a:r>
          </a:p>
          <a:p>
            <a:pPr>
              <a:defRPr/>
            </a:pPr>
            <a:r>
              <a:rPr lang="en-US" sz="2800" dirty="0"/>
              <a:t>if they illegal dump and don’t get caught </a:t>
            </a:r>
            <a:r>
              <a:rPr lang="en-US" sz="2800" i="1" dirty="0"/>
              <a:t>R</a:t>
            </a:r>
            <a:r>
              <a:rPr lang="en-US" sz="2800" dirty="0"/>
              <a:t>=0 </a:t>
            </a:r>
          </a:p>
          <a:p>
            <a:pPr marL="0" indent="0">
              <a:buNone/>
              <a:defRPr/>
            </a:pPr>
            <a:endParaRPr lang="en-US" sz="2800" dirty="0"/>
          </a:p>
          <a:p>
            <a:pPr marL="0" indent="0">
              <a:buNone/>
              <a:defRPr/>
            </a:pPr>
            <a:r>
              <a:rPr lang="en-US" sz="2800" dirty="0"/>
              <a:t>But where?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Fort Braggs impact range– poor absorption &amp; too sandy for truck</a:t>
            </a:r>
          </a:p>
          <a:p>
            <a:pPr marL="514350" indent="-514350">
              <a:buFont typeface="+mj-lt"/>
              <a:buAutoNum type="arabicPeriod"/>
              <a:defRPr/>
            </a:pPr>
            <a:r>
              <a:rPr lang="en-US" sz="2800" dirty="0"/>
              <a:t>Rural roads along 14 counties in North Carolina </a:t>
            </a:r>
          </a:p>
          <a:p>
            <a:endParaRPr lang="en-US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951CC62-846A-2B11-CF3E-1675FE0AB9E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46825" y="1896675"/>
            <a:ext cx="5481638" cy="4209237"/>
          </a:xfrm>
          <a:prstGeom prst="rect">
            <a:avLst/>
          </a:prstGeom>
        </p:spPr>
      </p:pic>
      <p:sp>
        <p:nvSpPr>
          <p:cNvPr id="9" name="Title 3">
            <a:extLst>
              <a:ext uri="{FF2B5EF4-FFF2-40B4-BE49-F238E27FC236}">
                <a16:creationId xmlns:a16="http://schemas.microsoft.com/office/drawing/2014/main" id="{72A5B4EB-ACF2-31C5-5F7F-6ABB65C2F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EJ Movement</a:t>
            </a:r>
          </a:p>
        </p:txBody>
      </p:sp>
    </p:spTree>
    <p:extLst>
      <p:ext uri="{BB962C8B-B14F-4D97-AF65-F5344CB8AC3E}">
        <p14:creationId xmlns:p14="http://schemas.microsoft.com/office/powerpoint/2010/main" val="7404177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30FF4D65-893E-9C42-5216-B0D6FE7A62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63417" y="1825624"/>
            <a:ext cx="5188298" cy="4637583"/>
          </a:xfrm>
        </p:spPr>
        <p:txBody>
          <a:bodyPr>
            <a:normAutofit lnSpcReduction="10000"/>
          </a:bodyPr>
          <a:lstStyle/>
          <a:p>
            <a:pPr marL="0" indent="0">
              <a:buNone/>
              <a:defRPr/>
            </a:pPr>
            <a:r>
              <a:rPr lang="en-US" sz="3200" dirty="0"/>
              <a:t>14 Counties reported oily substance sprayed along NC Highway 58 (1978) leading to:</a:t>
            </a:r>
          </a:p>
          <a:p>
            <a:pPr marL="0" indent="0">
              <a:buNone/>
              <a:defRPr/>
            </a:pPr>
            <a:endParaRPr lang="en-US" sz="3200" dirty="0"/>
          </a:p>
          <a:p>
            <a:pPr>
              <a:defRPr/>
            </a:pPr>
            <a:r>
              <a:rPr lang="en-US" sz="2800" dirty="0"/>
              <a:t>Prosecuted Ward Transformer (jail time)</a:t>
            </a:r>
          </a:p>
          <a:p>
            <a:pPr>
              <a:defRPr/>
            </a:pPr>
            <a:r>
              <a:rPr lang="en-US" sz="2800" dirty="0"/>
              <a:t>Created new </a:t>
            </a:r>
            <a:r>
              <a:rPr lang="en-US" sz="2800" b="1" u="sng" dirty="0"/>
              <a:t>social</a:t>
            </a:r>
            <a:r>
              <a:rPr lang="en-US" sz="2800" dirty="0"/>
              <a:t> problem:</a:t>
            </a:r>
          </a:p>
          <a:p>
            <a:pPr lvl="1">
              <a:defRPr/>
            </a:pPr>
            <a:r>
              <a:rPr lang="en-US" sz="2800" dirty="0"/>
              <a:t>Gather contaminated soil &amp; proper disposal.</a:t>
            </a:r>
          </a:p>
          <a:p>
            <a:pPr>
              <a:buFont typeface="Wingdings" pitchFamily="2" charset="2"/>
              <a:buChar char="Ø"/>
              <a:defRPr/>
            </a:pPr>
            <a:r>
              <a:rPr lang="en-US" sz="3000" dirty="0"/>
              <a:t>Who did they choose? </a:t>
            </a:r>
          </a:p>
          <a:p>
            <a:pPr marL="457200" lvl="1" indent="0">
              <a:buNone/>
              <a:defRPr/>
            </a:pPr>
            <a:endParaRPr lang="en-US" sz="2600" dirty="0"/>
          </a:p>
          <a:p>
            <a:endParaRPr lang="en-US" dirty="0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AAC5A8F5-250C-3BA2-3D19-50E4FB15F0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 in Environmental Justice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33BD7E5-1EED-AA2B-CBBE-C7F7B184F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BB047D-A6CD-43AB-96F0-683C726B586B}" type="slidenum">
              <a:rPr lang="en-IN" smtClean="0"/>
              <a:pPr/>
              <a:t>9</a:t>
            </a:fld>
            <a:endParaRPr lang="en-IN" dirty="0"/>
          </a:p>
        </p:txBody>
      </p:sp>
      <p:graphicFrame>
        <p:nvGraphicFramePr>
          <p:cNvPr id="15" name="Content Placeholder 14">
            <a:extLst>
              <a:ext uri="{FF2B5EF4-FFF2-40B4-BE49-F238E27FC236}">
                <a16:creationId xmlns:a16="http://schemas.microsoft.com/office/drawing/2014/main" id="{EBA6F168-37CB-FFC3-E11F-BA1D4D49D6E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2991336600"/>
              </p:ext>
            </p:extLst>
          </p:nvPr>
        </p:nvGraphicFramePr>
        <p:xfrm>
          <a:off x="6346946" y="1467984"/>
          <a:ext cx="5481638" cy="50666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DC772FB-3B58-BC74-1407-6D1B126D1C76}"/>
              </a:ext>
            </a:extLst>
          </p:cNvPr>
          <p:cNvSpPr txBox="1"/>
          <p:nvPr/>
        </p:nvSpPr>
        <p:spPr>
          <a:xfrm>
            <a:off x="7154983" y="1528082"/>
            <a:ext cx="3643645" cy="64633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Social Planner Problem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Which Landfill to Dump Waste?</a:t>
            </a:r>
          </a:p>
        </p:txBody>
      </p:sp>
    </p:spTree>
    <p:extLst>
      <p:ext uri="{BB962C8B-B14F-4D97-AF65-F5344CB8AC3E}">
        <p14:creationId xmlns:p14="http://schemas.microsoft.com/office/powerpoint/2010/main" val="306156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D978BA1-2C34-4143-A70A-2ECFAA9828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9984CF4C-A28B-6D4F-ADA4-F0CD0C75784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C00300E3-86EE-D748-B549-AAE6EE41FFA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043A967D-E371-C34C-9A29-14F74C81575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20309411-5254-AC4F-8F13-A7D792A46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 uiExpand="1">
        <p:bldSub>
          <a:bldDgm bld="one"/>
        </p:bldSub>
      </p:bldGraphic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Custom 1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030A0"/>
      </a:accent1>
      <a:accent2>
        <a:srgbClr val="404040"/>
      </a:accent2>
      <a:accent3>
        <a:srgbClr val="7F7F7F"/>
      </a:accent3>
      <a:accent4>
        <a:srgbClr val="C7A2E3"/>
      </a:accent4>
      <a:accent5>
        <a:srgbClr val="48A1FA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6">
      <a:majorFont>
        <a:latin typeface="Calibri"/>
        <a:ea typeface=""/>
        <a:cs typeface=""/>
      </a:majorFont>
      <a:minorFont>
        <a:latin typeface="Calibr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inimalist_03_CA - v5" id="{676C8139-D340-432F-9674-2FA823DFFDED}" vid="{F880323A-559C-41C8-8579-8950CC3EC8F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3874</TotalTime>
  <Words>1488</Words>
  <Application>Microsoft Macintosh PowerPoint</Application>
  <PresentationFormat>Widescreen</PresentationFormat>
  <Paragraphs>235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29</vt:i4>
      </vt:variant>
    </vt:vector>
  </HeadingPairs>
  <TitlesOfParts>
    <vt:vector size="46" baseType="lpstr">
      <vt:lpstr>ＭＳ Ｐゴシック</vt:lpstr>
      <vt:lpstr>Arial</vt:lpstr>
      <vt:lpstr>Calibri</vt:lpstr>
      <vt:lpstr>Calibri Light</vt:lpstr>
      <vt:lpstr>Cambria Math</vt:lpstr>
      <vt:lpstr>Courier New</vt:lpstr>
      <vt:lpstr>Google Sans</vt:lpstr>
      <vt:lpstr>Google Sans Text</vt:lpstr>
      <vt:lpstr>NewBaskervilleStd</vt:lpstr>
      <vt:lpstr>NPRSans</vt:lpstr>
      <vt:lpstr>Roboto</vt:lpstr>
      <vt:lpstr>Source Sans Pro Web</vt:lpstr>
      <vt:lpstr>Times New Roman</vt:lpstr>
      <vt:lpstr>Verdana</vt:lpstr>
      <vt:lpstr>Wingdings</vt:lpstr>
      <vt:lpstr>Office Theme</vt:lpstr>
      <vt:lpstr>2_Office Theme</vt:lpstr>
      <vt:lpstr>Why Quantify Environmental Justice?</vt:lpstr>
      <vt:lpstr>Classroom Framing</vt:lpstr>
      <vt:lpstr>Classroom Framing </vt:lpstr>
      <vt:lpstr>Building Framework w/ Quantitative Focus (Pedagogical Strategy)</vt:lpstr>
      <vt:lpstr>Example EJ </vt:lpstr>
      <vt:lpstr>Background in Environmental Justice Movement</vt:lpstr>
      <vt:lpstr>Traditional Economics</vt:lpstr>
      <vt:lpstr>Background in EJ Movement</vt:lpstr>
      <vt:lpstr>Background in Environmental Justice</vt:lpstr>
      <vt:lpstr>Environmental Justice Movement</vt:lpstr>
      <vt:lpstr>Explore Drivers:</vt:lpstr>
      <vt:lpstr>Environmental Justice Movement</vt:lpstr>
      <vt:lpstr>What is Environmental Justice?</vt:lpstr>
      <vt:lpstr>DATA IS COOL!</vt:lpstr>
      <vt:lpstr>EPA Created EJ Screen – Environmental Justice Tool</vt:lpstr>
      <vt:lpstr>EJ Indexes to Identify Community</vt:lpstr>
      <vt:lpstr>Common Sentiment</vt:lpstr>
      <vt:lpstr>Why quantify it? – Students sometimes hesitant to quantify</vt:lpstr>
      <vt:lpstr>One my Main concerns</vt:lpstr>
      <vt:lpstr>Interpreting “The Number”</vt:lpstr>
      <vt:lpstr>Teaching Tools</vt:lpstr>
      <vt:lpstr>Current Context</vt:lpstr>
      <vt:lpstr>Current 4. Data Source Hunt</vt:lpstr>
      <vt:lpstr>Case Study Mini‑Lab </vt:lpstr>
      <vt:lpstr>Navigate to your Home County</vt:lpstr>
      <vt:lpstr>Reflection Questions</vt:lpstr>
      <vt:lpstr>Reflection Questions</vt:lpstr>
      <vt:lpstr>Reflection Questions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Ashley LoweMackenzie</dc:creator>
  <cp:lastModifiedBy>Ashley LoweMackenzie</cp:lastModifiedBy>
  <cp:revision>7</cp:revision>
  <cp:lastPrinted>2025-06-10T00:40:47Z</cp:lastPrinted>
  <dcterms:created xsi:type="dcterms:W3CDTF">2025-06-07T21:16:38Z</dcterms:created>
  <dcterms:modified xsi:type="dcterms:W3CDTF">2025-06-10T15:11:54Z</dcterms:modified>
</cp:coreProperties>
</file>